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2"/>
  </p:notesMasterIdLst>
  <p:handoutMasterIdLst>
    <p:handoutMasterId r:id="rId33"/>
  </p:handoutMasterIdLst>
  <p:sldIdLst>
    <p:sldId id="258" r:id="rId5"/>
    <p:sldId id="335" r:id="rId6"/>
    <p:sldId id="336" r:id="rId7"/>
    <p:sldId id="338" r:id="rId8"/>
    <p:sldId id="359" r:id="rId9"/>
    <p:sldId id="337" r:id="rId10"/>
    <p:sldId id="357" r:id="rId11"/>
    <p:sldId id="339" r:id="rId12"/>
    <p:sldId id="340" r:id="rId13"/>
    <p:sldId id="341" r:id="rId14"/>
    <p:sldId id="342" r:id="rId15"/>
    <p:sldId id="343" r:id="rId16"/>
    <p:sldId id="344" r:id="rId17"/>
    <p:sldId id="345" r:id="rId18"/>
    <p:sldId id="346" r:id="rId19"/>
    <p:sldId id="347" r:id="rId20"/>
    <p:sldId id="348" r:id="rId21"/>
    <p:sldId id="349" r:id="rId22"/>
    <p:sldId id="350" r:id="rId23"/>
    <p:sldId id="351" r:id="rId24"/>
    <p:sldId id="352" r:id="rId25"/>
    <p:sldId id="353" r:id="rId26"/>
    <p:sldId id="354" r:id="rId27"/>
    <p:sldId id="355" r:id="rId28"/>
    <p:sldId id="360" r:id="rId29"/>
    <p:sldId id="358" r:id="rId30"/>
    <p:sldId id="356"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60"/>
  </p:normalViewPr>
  <p:slideViewPr>
    <p:cSldViewPr snapToGrid="0">
      <p:cViewPr varScale="1">
        <p:scale>
          <a:sx n="111" d="100"/>
          <a:sy n="111" d="100"/>
        </p:scale>
        <p:origin x="420" y="96"/>
      </p:cViewPr>
      <p:guideLst/>
    </p:cSldViewPr>
  </p:slideViewPr>
  <p:notesTextViewPr>
    <p:cViewPr>
      <p:scale>
        <a:sx n="1" d="1"/>
        <a:sy n="1" d="1"/>
      </p:scale>
      <p:origin x="0" y="0"/>
    </p:cViewPr>
  </p:notesTextViewPr>
  <p:notesViewPr>
    <p:cSldViewPr snapToGrid="0">
      <p:cViewPr varScale="1">
        <p:scale>
          <a:sx n="60" d="100"/>
          <a:sy n="60" d="100"/>
        </p:scale>
        <p:origin x="893" y="3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54ACDB4-642F-4F82-9C8D-2DC384BF8F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ABB06E6-7341-4F07-8285-8B35565B99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CC4456-0E88-4EB2-8FDA-8240F984B54A}" type="datetimeFigureOut">
              <a:rPr lang="en-US" smtClean="0"/>
              <a:t>4/26/2023</a:t>
            </a:fld>
            <a:endParaRPr lang="en-US"/>
          </a:p>
        </p:txBody>
      </p:sp>
      <p:sp>
        <p:nvSpPr>
          <p:cNvPr id="4" name="Footer Placeholder 3">
            <a:extLst>
              <a:ext uri="{FF2B5EF4-FFF2-40B4-BE49-F238E27FC236}">
                <a16:creationId xmlns:a16="http://schemas.microsoft.com/office/drawing/2014/main" id="{F2C88C94-6E7C-4506-82BE-23DAD04DCE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5A5C082-911A-46EA-8DF6-A63F9F9E0A6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C3086C9-2826-46AE-BD8E-F12CB3F9C8B4}" type="slidenum">
              <a:rPr lang="en-US" smtClean="0"/>
              <a:t>‹#›</a:t>
            </a:fld>
            <a:endParaRPr lang="en-US"/>
          </a:p>
        </p:txBody>
      </p:sp>
    </p:spTree>
    <p:extLst>
      <p:ext uri="{BB962C8B-B14F-4D97-AF65-F5344CB8AC3E}">
        <p14:creationId xmlns:p14="http://schemas.microsoft.com/office/powerpoint/2010/main" val="18759103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5E9994-CBF9-4364-B2D1-761774B9F53C}" type="datetimeFigureOut">
              <a:rPr lang="en-US" smtClean="0"/>
              <a:t>4/26/2023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D0BC5-116C-42CF-8B28-245F66D50665}" type="slidenum">
              <a:rPr lang="en-US" smtClean="0"/>
              <a:t>‹#›</a:t>
            </a:fld>
            <a:endParaRPr lang="en-US" dirty="0"/>
          </a:p>
        </p:txBody>
      </p:sp>
    </p:spTree>
    <p:extLst>
      <p:ext uri="{BB962C8B-B14F-4D97-AF65-F5344CB8AC3E}">
        <p14:creationId xmlns:p14="http://schemas.microsoft.com/office/powerpoint/2010/main" val="2499818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AEE62B5-0727-4FE1-B35D-4CC400F0421B}" type="datetime1">
              <a:rPr lang="en-US" smtClean="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E30329-BDC0-4E94-85A6-029919402EA5}"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B72B49-901F-4A06-A293-97E642D291F1}"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B8AC0-DF40-478D-AC66-7E53B92DC39D}"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50704E-628F-4B07-B462-FEAA60A43C6F}"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FDF3892-6A72-4732-B216-4C6AC1274CD7}" type="datetime1">
              <a:rPr lang="en-US" smtClean="0"/>
              <a:t>4/26/2023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AFB02B0-6B64-4F60-8B09-8996E3F912FC}" type="datetime1">
              <a:rPr lang="en-US" smtClean="0"/>
              <a:t>4/26/2023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DF3EBD-7946-447F-81B7-F8E13B1E0F65}" type="datetime1">
              <a:rPr lang="en-US" smtClean="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807126" y="5936187"/>
            <a:ext cx="2743200" cy="365125"/>
          </a:xfrm>
        </p:spPr>
        <p:txBody>
          <a:bodyPr/>
          <a:lstStyle/>
          <a:p>
            <a:fld id="{10E91673-9338-481D-B5F9-C19B4D8B220D}" type="datetime1">
              <a:rPr lang="en-US" smtClean="0"/>
              <a:t>4/26/2023</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D29E9A-D780-446F-844A-BE267EEAD3AE}" type="datetime1">
              <a:rPr lang="en-US" smtClean="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B7C910-909F-4D24-AD23-A62C7BD67FC7}" type="datetime1">
              <a:rPr lang="en-US" smtClean="0"/>
              <a:t>4/26/2023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83216-DF3C-46DB-A40A-96FF3C606000}"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13720A9-03EA-4B84-88A6-300F0BD51786}" type="datetime1">
              <a:rPr lang="en-US" smtClean="0"/>
              <a:t>4/26/2023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DF7BD0E-0FCD-4324-A628-FDB0CB3327DA}" type="datetime1">
              <a:rPr lang="en-US" smtClean="0"/>
              <a:t>4/26/2023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E392EC9E-8B9A-41EE-9BA7-24325F3A2FA7}" type="datetime1">
              <a:rPr lang="en-US" smtClean="0"/>
              <a:t>4/26/2023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04F5E6-D73A-4AD2-857F-AF5620C48E9C}"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8F6E721-8DEF-49EB-A280-ECA7ED0AF9E9}" type="datetime1">
              <a:rPr lang="en-US" smtClean="0"/>
              <a:t>4/26/2023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6947E68-D1AB-47D2-8C40-7F44C00C5B87}" type="datetime1">
              <a:rPr lang="en-US" smtClean="0"/>
              <a:t>4/26/2023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16.sv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9" name="Picture 8" descr="geometric abstract image">
            <a:extLst>
              <a:ext uri="{FF2B5EF4-FFF2-40B4-BE49-F238E27FC236}">
                <a16:creationId xmlns:a16="http://schemas.microsoft.com/office/drawing/2014/main" id="{1F6EA444-CCD5-43A4-848C-62DE7C63DDF9}"/>
              </a:ext>
              <a:ext uri="{C183D7F6-B498-43B3-948B-1728B52AA6E4}">
                <adec:decorative xmlns:adec="http://schemas.microsoft.com/office/drawing/2017/decorative" val="0"/>
              </a:ext>
            </a:extLst>
          </p:cNvPr>
          <p:cNvPicPr>
            <a:picLocks noChangeAspect="1"/>
          </p:cNvPicPr>
          <p:nvPr/>
        </p:nvPicPr>
        <p:blipFill rotWithShape="1">
          <a:blip r:embed="rId2"/>
          <a:srcRect t="10360" r="9091" b="10360"/>
          <a:stretch/>
        </p:blipFill>
        <p:spPr>
          <a:xfrm>
            <a:off x="-3176" y="0"/>
            <a:ext cx="12192000" cy="6857991"/>
          </a:xfrm>
          <a:prstGeom prst="rect">
            <a:avLst/>
          </a:prstGeom>
        </p:spPr>
      </p:pic>
      <p:sp>
        <p:nvSpPr>
          <p:cNvPr id="25" name="Rectangle 24">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F6AF5ED-FC20-4831-8454-D57E6A498BE8}"/>
              </a:ext>
            </a:extLst>
          </p:cNvPr>
          <p:cNvSpPr>
            <a:spLocks noGrp="1"/>
          </p:cNvSpPr>
          <p:nvPr>
            <p:ph type="ctrTitle"/>
          </p:nvPr>
        </p:nvSpPr>
        <p:spPr>
          <a:xfrm>
            <a:off x="680322" y="4492487"/>
            <a:ext cx="8133478" cy="1141444"/>
          </a:xfrm>
        </p:spPr>
        <p:txBody>
          <a:bodyPr>
            <a:normAutofit/>
          </a:bodyPr>
          <a:lstStyle/>
          <a:p>
            <a:r>
              <a:rPr lang="en-US" sz="4800" b="1" dirty="0"/>
              <a:t>STORE PROCEDURE</a:t>
            </a:r>
          </a:p>
        </p:txBody>
      </p:sp>
      <p:sp>
        <p:nvSpPr>
          <p:cNvPr id="29" name="Rectangle 28">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Google Shape;214;p1" descr="Logo&#10;&#10;Description automatically generated">
            <a:extLst>
              <a:ext uri="{FF2B5EF4-FFF2-40B4-BE49-F238E27FC236}">
                <a16:creationId xmlns:a16="http://schemas.microsoft.com/office/drawing/2014/main" id="{9C595033-85EA-F2B1-0BF8-7285DCCDA6CA}"/>
              </a:ext>
            </a:extLst>
          </p:cNvPr>
          <p:cNvPicPr preferRelativeResize="0"/>
          <p:nvPr/>
        </p:nvPicPr>
        <p:blipFill rotWithShape="1">
          <a:blip r:embed="rId5">
            <a:alphaModFix/>
          </a:blip>
          <a:srcRect/>
          <a:stretch/>
        </p:blipFill>
        <p:spPr>
          <a:xfrm>
            <a:off x="10721101" y="4358295"/>
            <a:ext cx="1366123" cy="1409827"/>
          </a:xfrm>
          <a:prstGeom prst="rect">
            <a:avLst/>
          </a:prstGeom>
          <a:noFill/>
          <a:ln>
            <a:noFill/>
          </a:ln>
        </p:spPr>
      </p:pic>
    </p:spTree>
    <p:extLst>
      <p:ext uri="{BB962C8B-B14F-4D97-AF65-F5344CB8AC3E}">
        <p14:creationId xmlns:p14="http://schemas.microsoft.com/office/powerpoint/2010/main" val="1017681785"/>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8C168-C028-32F8-F953-5B3009E8D6D5}"/>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6B4A2417-105B-D286-9B13-E68A1BD75554}"/>
              </a:ext>
            </a:extLst>
          </p:cNvPr>
          <p:cNvSpPr>
            <a:spLocks noGrp="1"/>
          </p:cNvSpPr>
          <p:nvPr>
            <p:ph idx="1"/>
          </p:nvPr>
        </p:nvSpPr>
        <p:spPr>
          <a:xfrm>
            <a:off x="680321" y="2336873"/>
            <a:ext cx="10938522" cy="3599316"/>
          </a:xfrm>
        </p:spPr>
        <p:txBody>
          <a:bodyPr/>
          <a:lstStyle/>
          <a:p>
            <a:pPr marL="0" indent="0">
              <a:buNone/>
            </a:pPr>
            <a:r>
              <a:rPr lang="en-IN" b="1" i="0" dirty="0">
                <a:solidFill>
                  <a:srgbClr val="222222"/>
                </a:solidFill>
                <a:effectLst/>
              </a:rPr>
              <a:t>RETURNS &lt;</a:t>
            </a:r>
            <a:r>
              <a:rPr lang="en-IN" b="1" i="0" dirty="0" err="1">
                <a:solidFill>
                  <a:srgbClr val="222222"/>
                </a:solidFill>
                <a:effectLst/>
              </a:rPr>
              <a:t>result_data_type</a:t>
            </a:r>
            <a:r>
              <a:rPr lang="en-IN" b="1" i="0" dirty="0">
                <a:solidFill>
                  <a:srgbClr val="222222"/>
                </a:solidFill>
                <a:effectLst/>
              </a:rPr>
              <a:t>&gt;</a:t>
            </a:r>
          </a:p>
          <a:p>
            <a:pPr marL="0" indent="0">
              <a:buNone/>
            </a:pPr>
            <a:endParaRPr lang="en-IN" b="0" i="0" dirty="0">
              <a:solidFill>
                <a:srgbClr val="222222"/>
              </a:solidFill>
              <a:effectLst/>
              <a:latin typeface="Arial" panose="020B0604020202020204" pitchFamily="34" charset="0"/>
            </a:endParaRPr>
          </a:p>
          <a:p>
            <a:r>
              <a:rPr lang="en-US" b="0" i="0" dirty="0">
                <a:effectLst/>
              </a:rPr>
              <a:t>Specifies the type of the result returned by the stored procedure.</a:t>
            </a:r>
            <a:endParaRPr lang="en-IN" b="1" dirty="0"/>
          </a:p>
        </p:txBody>
      </p:sp>
      <p:pic>
        <p:nvPicPr>
          <p:cNvPr id="5" name="Picture 4" descr="Graphical user interface&#10;&#10;Description automatically generated with medium confidence">
            <a:extLst>
              <a:ext uri="{FF2B5EF4-FFF2-40B4-BE49-F238E27FC236}">
                <a16:creationId xmlns:a16="http://schemas.microsoft.com/office/drawing/2014/main" id="{B05F5B8E-9ABF-7BDB-7807-616FB73F9114}"/>
              </a:ext>
            </a:extLst>
          </p:cNvPr>
          <p:cNvPicPr>
            <a:picLocks noChangeAspect="1"/>
          </p:cNvPicPr>
          <p:nvPr/>
        </p:nvPicPr>
        <p:blipFill>
          <a:blip r:embed="rId2"/>
          <a:stretch>
            <a:fillRect/>
          </a:stretch>
        </p:blipFill>
        <p:spPr>
          <a:xfrm>
            <a:off x="799596" y="4086835"/>
            <a:ext cx="7297310" cy="1349869"/>
          </a:xfrm>
          <a:prstGeom prst="rect">
            <a:avLst/>
          </a:prstGeom>
        </p:spPr>
      </p:pic>
      <p:pic>
        <p:nvPicPr>
          <p:cNvPr id="4" name="Google Shape;214;p1" descr="Logo&#10;&#10;Description automatically generated">
            <a:extLst>
              <a:ext uri="{FF2B5EF4-FFF2-40B4-BE49-F238E27FC236}">
                <a16:creationId xmlns:a16="http://schemas.microsoft.com/office/drawing/2014/main" id="{90D3D8CE-1E0E-0C12-A3D5-F6FF7283D9F3}"/>
              </a:ext>
            </a:extLst>
          </p:cNvPr>
          <p:cNvPicPr preferRelativeResize="0"/>
          <p:nvPr/>
        </p:nvPicPr>
        <p:blipFill rotWithShape="1">
          <a:blip r:embed="rId3">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4029532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circle(in)">
                                      <p:cBhvr>
                                        <p:cTn id="2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D00D3-F734-2882-F389-3DE712175DAA}"/>
              </a:ext>
            </a:extLst>
          </p:cNvPr>
          <p:cNvSpPr>
            <a:spLocks noGrp="1"/>
          </p:cNvSpPr>
          <p:nvPr>
            <p:ph type="title"/>
          </p:nvPr>
        </p:nvSpPr>
        <p:spPr>
          <a:xfrm>
            <a:off x="318051" y="753228"/>
            <a:ext cx="9976131" cy="1080938"/>
          </a:xfrm>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3DD7E014-3776-E6C0-93F7-4070E71133ED}"/>
              </a:ext>
            </a:extLst>
          </p:cNvPr>
          <p:cNvSpPr>
            <a:spLocks noGrp="1"/>
          </p:cNvSpPr>
          <p:nvPr>
            <p:ph idx="1"/>
          </p:nvPr>
        </p:nvSpPr>
        <p:spPr>
          <a:xfrm>
            <a:off x="318051" y="2336872"/>
            <a:ext cx="5523455" cy="3974475"/>
          </a:xfrm>
        </p:spPr>
        <p:txBody>
          <a:bodyPr>
            <a:normAutofit/>
          </a:bodyPr>
          <a:lstStyle/>
          <a:p>
            <a:pPr marL="0" indent="0">
              <a:buNone/>
            </a:pPr>
            <a:r>
              <a:rPr lang="en-IN" b="1" i="0" dirty="0">
                <a:solidFill>
                  <a:schemeClr val="bg1"/>
                </a:solidFill>
                <a:effectLst/>
              </a:rPr>
              <a:t>LANGUAGE SQL</a:t>
            </a:r>
          </a:p>
          <a:p>
            <a:pPr marL="0" indent="0">
              <a:buNone/>
            </a:pPr>
            <a:endParaRPr lang="en-IN" sz="1800" b="1" i="0" dirty="0">
              <a:effectLst/>
              <a:latin typeface="Arial" panose="020B0604020202020204" pitchFamily="34" charset="0"/>
            </a:endParaRPr>
          </a:p>
          <a:p>
            <a:pPr algn="just"/>
            <a:r>
              <a:rPr lang="en-US" sz="1800" b="0" i="0" dirty="0">
                <a:effectLst/>
              </a:rPr>
              <a:t>Since Snowflake supports stored procedures in multiple languages, the </a:t>
            </a:r>
            <a:r>
              <a:rPr lang="en-US" sz="1800" b="1" i="0" dirty="0">
                <a:effectLst/>
              </a:rPr>
              <a:t>LANGUAGE</a:t>
            </a:r>
            <a:r>
              <a:rPr lang="en-US" sz="1800" b="0" i="0" dirty="0">
                <a:effectLst/>
              </a:rPr>
              <a:t> parameter specifies the language of the stored procedure definition. For Snowflake scripting, the value to the LANGUAGE parameter is passed as </a:t>
            </a:r>
            <a:r>
              <a:rPr lang="en-US" sz="1800" b="1" i="0" dirty="0">
                <a:effectLst/>
              </a:rPr>
              <a:t>SQL</a:t>
            </a:r>
            <a:r>
              <a:rPr lang="en-US" sz="1800" b="0" i="0" dirty="0">
                <a:effectLst/>
              </a:rPr>
              <a:t>.</a:t>
            </a:r>
          </a:p>
          <a:p>
            <a:endParaRPr lang="en-IN" sz="1800" b="0" i="0" dirty="0">
              <a:effectLst/>
              <a:latin typeface="Arial" panose="020B0604020202020204" pitchFamily="34" charset="0"/>
            </a:endParaRPr>
          </a:p>
          <a:p>
            <a:endParaRPr lang="en-IN" sz="1800" dirty="0"/>
          </a:p>
        </p:txBody>
      </p:sp>
      <p:pic>
        <p:nvPicPr>
          <p:cNvPr id="5" name="Picture 4" descr="Text&#10;&#10;Description automatically generated with medium confidence">
            <a:extLst>
              <a:ext uri="{FF2B5EF4-FFF2-40B4-BE49-F238E27FC236}">
                <a16:creationId xmlns:a16="http://schemas.microsoft.com/office/drawing/2014/main" id="{EA2DCFC7-81AF-417F-F547-FFD4B39306D6}"/>
              </a:ext>
            </a:extLst>
          </p:cNvPr>
          <p:cNvPicPr>
            <a:picLocks noChangeAspect="1"/>
          </p:cNvPicPr>
          <p:nvPr/>
        </p:nvPicPr>
        <p:blipFill>
          <a:blip r:embed="rId2"/>
          <a:stretch>
            <a:fillRect/>
          </a:stretch>
        </p:blipFill>
        <p:spPr>
          <a:xfrm>
            <a:off x="6234062" y="3429000"/>
            <a:ext cx="5639886" cy="1182557"/>
          </a:xfrm>
          <a:prstGeom prst="rect">
            <a:avLst/>
          </a:prstGeom>
          <a:ln>
            <a:noFill/>
          </a:ln>
          <a:effectLst>
            <a:outerShdw blurRad="76200" dist="63500" dir="5040000" algn="tl" rotWithShape="0">
              <a:srgbClr val="000000">
                <a:alpha val="41000"/>
              </a:srgbClr>
            </a:outerShdw>
          </a:effectLst>
        </p:spPr>
      </p:pic>
      <p:pic>
        <p:nvPicPr>
          <p:cNvPr id="4" name="Google Shape;214;p1" descr="Logo&#10;&#10;Description automatically generated">
            <a:extLst>
              <a:ext uri="{FF2B5EF4-FFF2-40B4-BE49-F238E27FC236}">
                <a16:creationId xmlns:a16="http://schemas.microsoft.com/office/drawing/2014/main" id="{5443C782-EB2C-54C7-1BBB-19FDB41074F4}"/>
              </a:ext>
            </a:extLst>
          </p:cNvPr>
          <p:cNvPicPr preferRelativeResize="0"/>
          <p:nvPr/>
        </p:nvPicPr>
        <p:blipFill rotWithShape="1">
          <a:blip r:embed="rId3">
            <a:alphaModFix/>
          </a:blip>
          <a:srcRect/>
          <a:stretch/>
        </p:blipFill>
        <p:spPr>
          <a:xfrm>
            <a:off x="10953748" y="5587265"/>
            <a:ext cx="1238252" cy="1238252"/>
          </a:xfrm>
          <a:prstGeom prst="rect">
            <a:avLst/>
          </a:prstGeom>
          <a:noFill/>
          <a:ln>
            <a:noFill/>
          </a:ln>
        </p:spPr>
      </p:pic>
    </p:spTree>
    <p:extLst>
      <p:ext uri="{BB962C8B-B14F-4D97-AF65-F5344CB8AC3E}">
        <p14:creationId xmlns:p14="http://schemas.microsoft.com/office/powerpoint/2010/main" val="2022324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arn(inVertical)">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9610A-BC2D-1E9C-0BF7-761558418938}"/>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B0DB876C-892E-8B44-1F16-41277DAF6AA3}"/>
              </a:ext>
            </a:extLst>
          </p:cNvPr>
          <p:cNvSpPr>
            <a:spLocks noGrp="1"/>
          </p:cNvSpPr>
          <p:nvPr>
            <p:ph idx="1"/>
          </p:nvPr>
        </p:nvSpPr>
        <p:spPr/>
        <p:txBody>
          <a:bodyPr/>
          <a:lstStyle/>
          <a:p>
            <a:pPr marL="0" indent="0">
              <a:buNone/>
            </a:pPr>
            <a:r>
              <a:rPr lang="en-IN" sz="2800" b="1" i="0" dirty="0">
                <a:solidFill>
                  <a:srgbClr val="222222"/>
                </a:solidFill>
                <a:effectLst/>
              </a:rPr>
              <a:t>PROCEDURE BODY</a:t>
            </a:r>
            <a:endParaRPr lang="en-IN" sz="2800" b="0" i="0" dirty="0">
              <a:solidFill>
                <a:srgbClr val="222222"/>
              </a:solidFill>
              <a:effectLst/>
            </a:endParaRPr>
          </a:p>
          <a:p>
            <a:pPr marL="0" indent="0">
              <a:buNone/>
            </a:pPr>
            <a:endParaRPr lang="en-IN" dirty="0"/>
          </a:p>
          <a:p>
            <a:pPr marL="0" indent="0">
              <a:buNone/>
            </a:pPr>
            <a:r>
              <a:rPr lang="en-US" b="0" i="0" dirty="0">
                <a:effectLst/>
                <a:latin typeface="Arial" panose="020B0604020202020204" pitchFamily="34" charset="0"/>
              </a:rPr>
              <a:t>The body defines the code executed by the stored procedure. The procedure definition is mentioned after the </a:t>
            </a:r>
            <a:r>
              <a:rPr lang="en-US" b="1" i="0" dirty="0">
                <a:effectLst/>
                <a:latin typeface="Arial" panose="020B0604020202020204" pitchFamily="34" charset="0"/>
              </a:rPr>
              <a:t>AS</a:t>
            </a:r>
            <a:r>
              <a:rPr lang="en-US" b="0" i="0" dirty="0">
                <a:effectLst/>
                <a:latin typeface="Arial" panose="020B0604020202020204" pitchFamily="34" charset="0"/>
              </a:rPr>
              <a:t> clause in the stored procedure construct. As mentioned earlier the body is wrapped between $$ string literal delimiters if the procedure scripting is not done in </a:t>
            </a:r>
            <a:r>
              <a:rPr lang="en-US" b="0" i="0" dirty="0" err="1">
                <a:effectLst/>
                <a:latin typeface="Arial" panose="020B0604020202020204" pitchFamily="34" charset="0"/>
              </a:rPr>
              <a:t>SnowSight</a:t>
            </a:r>
            <a:r>
              <a:rPr lang="en-US" b="0" i="0" dirty="0">
                <a:effectLst/>
                <a:latin typeface="Arial" panose="020B0604020202020204" pitchFamily="34" charset="0"/>
              </a:rPr>
              <a:t>.</a:t>
            </a:r>
            <a:endParaRPr lang="en-IN" dirty="0"/>
          </a:p>
        </p:txBody>
      </p:sp>
      <p:pic>
        <p:nvPicPr>
          <p:cNvPr id="4" name="Google Shape;214;p1" descr="Logo&#10;&#10;Description automatically generated">
            <a:extLst>
              <a:ext uri="{FF2B5EF4-FFF2-40B4-BE49-F238E27FC236}">
                <a16:creationId xmlns:a16="http://schemas.microsoft.com/office/drawing/2014/main" id="{3F5296D9-5463-A35E-BB95-C8F98FA7CE72}"/>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124874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5D474-30F3-E97A-277E-B33BA857C35A}"/>
              </a:ext>
            </a:extLst>
          </p:cNvPr>
          <p:cNvSpPr>
            <a:spLocks noGrp="1"/>
          </p:cNvSpPr>
          <p:nvPr>
            <p:ph type="title"/>
          </p:nvPr>
        </p:nvSpPr>
        <p:spPr>
          <a:xfrm>
            <a:off x="541539" y="753228"/>
            <a:ext cx="9752644" cy="1080938"/>
          </a:xfrm>
        </p:spPr>
        <p:txBody>
          <a:bodyPr>
            <a:noAutofit/>
          </a:bodyPr>
          <a:lstStyle/>
          <a:p>
            <a:r>
              <a:rPr lang="en-US" sz="4000" b="1" i="0" dirty="0">
                <a:effectLst/>
                <a:latin typeface="+mn-lt"/>
              </a:rPr>
              <a:t>Understanding various sections in Stored Procedure Body</a:t>
            </a:r>
            <a:endParaRPr lang="en-IN" sz="4000" b="1" dirty="0">
              <a:latin typeface="+mn-lt"/>
            </a:endParaRPr>
          </a:p>
        </p:txBody>
      </p:sp>
      <p:sp>
        <p:nvSpPr>
          <p:cNvPr id="3" name="Content Placeholder 2">
            <a:extLst>
              <a:ext uri="{FF2B5EF4-FFF2-40B4-BE49-F238E27FC236}">
                <a16:creationId xmlns:a16="http://schemas.microsoft.com/office/drawing/2014/main" id="{EA2B60F1-8F1B-713C-5565-6AD092047C87}"/>
              </a:ext>
            </a:extLst>
          </p:cNvPr>
          <p:cNvSpPr>
            <a:spLocks noGrp="1"/>
          </p:cNvSpPr>
          <p:nvPr>
            <p:ph idx="1"/>
          </p:nvPr>
        </p:nvSpPr>
        <p:spPr>
          <a:xfrm>
            <a:off x="541539" y="2336872"/>
            <a:ext cx="10644325" cy="4392401"/>
          </a:xfrm>
        </p:spPr>
        <p:txBody>
          <a:bodyPr/>
          <a:lstStyle/>
          <a:p>
            <a:pPr marL="0" indent="0">
              <a:buNone/>
            </a:pPr>
            <a:r>
              <a:rPr lang="en-US" b="1" i="0" dirty="0">
                <a:solidFill>
                  <a:schemeClr val="bg1"/>
                </a:solidFill>
                <a:effectLst/>
              </a:rPr>
              <a:t>The Stored Procedure Body is made up of multiple sections. The various sections in the stored procedure body are as follows.</a:t>
            </a:r>
          </a:p>
          <a:p>
            <a:pPr marL="0" indent="0">
              <a:buNone/>
            </a:pPr>
            <a:endParaRPr lang="en-US" b="0" i="0" dirty="0">
              <a:solidFill>
                <a:srgbClr val="222222"/>
              </a:solidFill>
              <a:effectLst/>
              <a:latin typeface="Arial" panose="020B0604020202020204" pitchFamily="34" charset="0"/>
            </a:endParaRPr>
          </a:p>
          <a:p>
            <a:pPr marL="0" indent="0">
              <a:buNone/>
            </a:pPr>
            <a:r>
              <a:rPr lang="en-IN" b="1" i="0" dirty="0">
                <a:solidFill>
                  <a:schemeClr val="bg1">
                    <a:lumMod val="95000"/>
                    <a:lumOff val="5000"/>
                  </a:schemeClr>
                </a:solidFill>
                <a:effectLst/>
              </a:rPr>
              <a:t>DECLARE</a:t>
            </a:r>
            <a:r>
              <a:rPr lang="en-IN" b="0" i="0" dirty="0">
                <a:solidFill>
                  <a:srgbClr val="222222"/>
                </a:solidFill>
                <a:effectLst/>
                <a:latin typeface="ui-monospace"/>
              </a:rPr>
              <a:t> </a:t>
            </a:r>
            <a:r>
              <a:rPr lang="en-IN" b="0" i="0" dirty="0">
                <a:effectLst/>
                <a:latin typeface="inherit"/>
              </a:rPr>
              <a:t>... (variable declarations, cursor declarations, etc.) ...</a:t>
            </a:r>
            <a:endParaRPr lang="en-US" dirty="0">
              <a:latin typeface="Arial" panose="020B0604020202020204" pitchFamily="34" charset="0"/>
            </a:endParaRPr>
          </a:p>
          <a:p>
            <a:pPr marL="0" indent="0">
              <a:buNone/>
            </a:pPr>
            <a:r>
              <a:rPr lang="en-US" b="1" i="0" dirty="0">
                <a:solidFill>
                  <a:schemeClr val="bg1">
                    <a:lumMod val="95000"/>
                    <a:lumOff val="5000"/>
                  </a:schemeClr>
                </a:solidFill>
                <a:effectLst/>
              </a:rPr>
              <a:t>BEGIN</a:t>
            </a:r>
            <a:r>
              <a:rPr lang="en-US" b="1" i="0" dirty="0">
                <a:solidFill>
                  <a:srgbClr val="222222"/>
                </a:solidFill>
                <a:effectLst/>
              </a:rPr>
              <a:t> </a:t>
            </a:r>
            <a:r>
              <a:rPr lang="en-US" b="0" i="0" dirty="0">
                <a:effectLst/>
                <a:latin typeface="inherit"/>
              </a:rPr>
              <a:t>... (Snowflake Scripting and SQL statements) ...</a:t>
            </a:r>
            <a:r>
              <a:rPr lang="en-US" b="0" i="0" dirty="0">
                <a:effectLst/>
                <a:latin typeface="ui-monospace"/>
              </a:rPr>
              <a:t> </a:t>
            </a:r>
          </a:p>
          <a:p>
            <a:pPr marL="0" indent="0">
              <a:buNone/>
            </a:pPr>
            <a:r>
              <a:rPr lang="en-US" b="0" i="0" dirty="0">
                <a:effectLst/>
                <a:latin typeface="inherit"/>
              </a:rPr>
              <a:t>EXCEPTION</a:t>
            </a:r>
            <a:r>
              <a:rPr lang="en-US" b="0" i="0" dirty="0">
                <a:effectLst/>
                <a:latin typeface="ui-monospace"/>
              </a:rPr>
              <a:t> </a:t>
            </a:r>
          </a:p>
          <a:p>
            <a:pPr marL="0" indent="0">
              <a:buNone/>
            </a:pPr>
            <a:r>
              <a:rPr lang="en-US" b="0" i="0" dirty="0">
                <a:effectLst/>
                <a:latin typeface="inherit"/>
              </a:rPr>
              <a:t>... (statements for handling exceptions) ...</a:t>
            </a:r>
            <a:r>
              <a:rPr lang="en-US" b="0" i="0" dirty="0">
                <a:effectLst/>
                <a:latin typeface="ui-monospace"/>
              </a:rPr>
              <a:t> </a:t>
            </a:r>
          </a:p>
          <a:p>
            <a:pPr marL="0" indent="0">
              <a:buNone/>
            </a:pPr>
            <a:r>
              <a:rPr lang="en-US" b="1" i="0" dirty="0">
                <a:solidFill>
                  <a:schemeClr val="bg1">
                    <a:lumMod val="95000"/>
                    <a:lumOff val="5000"/>
                  </a:schemeClr>
                </a:solidFill>
                <a:effectLst/>
              </a:rPr>
              <a:t>END</a:t>
            </a:r>
            <a:r>
              <a:rPr lang="en-US" b="0" i="0" dirty="0">
                <a:effectLst/>
                <a:latin typeface="inherit"/>
              </a:rPr>
              <a:t>;</a:t>
            </a:r>
            <a:endParaRPr lang="en-IN" dirty="0"/>
          </a:p>
        </p:txBody>
      </p:sp>
      <p:pic>
        <p:nvPicPr>
          <p:cNvPr id="4" name="Google Shape;214;p1" descr="Logo&#10;&#10;Description automatically generated">
            <a:extLst>
              <a:ext uri="{FF2B5EF4-FFF2-40B4-BE49-F238E27FC236}">
                <a16:creationId xmlns:a16="http://schemas.microsoft.com/office/drawing/2014/main" id="{613A568E-7B82-4DAA-3353-7909D934FA6F}"/>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2565708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fade">
                                      <p:cBhvr>
                                        <p:cTn id="38" dur="1000"/>
                                        <p:tgtEl>
                                          <p:spTgt spid="3">
                                            <p:txEl>
                                              <p:pRg st="5" end="5"/>
                                            </p:txEl>
                                          </p:spTgt>
                                        </p:tgtEl>
                                      </p:cBhvr>
                                    </p:animEffect>
                                    <p:anim calcmode="lin" valueType="num">
                                      <p:cBhvr>
                                        <p:cTn id="3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nodeType="click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Effect transition="in" filter="fade">
                                      <p:cBhvr>
                                        <p:cTn id="45" dur="1000"/>
                                        <p:tgtEl>
                                          <p:spTgt spid="3">
                                            <p:txEl>
                                              <p:pRg st="6" end="6"/>
                                            </p:txEl>
                                          </p:spTgt>
                                        </p:tgtEl>
                                      </p:cBhvr>
                                    </p:animEffect>
                                    <p:anim calcmode="lin" valueType="num">
                                      <p:cBhvr>
                                        <p:cTn id="4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A9D61-8582-28F4-5DD6-5D8411EF29D9}"/>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FEB07FB2-08C2-74DF-A1C2-75E6A50F95DC}"/>
              </a:ext>
            </a:extLst>
          </p:cNvPr>
          <p:cNvSpPr>
            <a:spLocks noGrp="1"/>
          </p:cNvSpPr>
          <p:nvPr>
            <p:ph idx="1"/>
          </p:nvPr>
        </p:nvSpPr>
        <p:spPr>
          <a:xfrm>
            <a:off x="680321" y="2336872"/>
            <a:ext cx="10683096" cy="4383524"/>
          </a:xfrm>
        </p:spPr>
        <p:txBody>
          <a:bodyPr>
            <a:normAutofit/>
          </a:bodyPr>
          <a:lstStyle/>
          <a:p>
            <a:pPr marL="0" indent="0" algn="l">
              <a:buNone/>
            </a:pPr>
            <a:r>
              <a:rPr lang="en-US" b="1" i="0" dirty="0">
                <a:solidFill>
                  <a:srgbClr val="222222"/>
                </a:solidFill>
                <a:effectLst/>
              </a:rPr>
              <a:t>DECLARE</a:t>
            </a:r>
            <a:endParaRPr lang="en-US" b="0" i="0" dirty="0">
              <a:solidFill>
                <a:srgbClr val="222222"/>
              </a:solidFill>
              <a:effectLst/>
            </a:endParaRPr>
          </a:p>
          <a:p>
            <a:pPr algn="l"/>
            <a:r>
              <a:rPr lang="en-US" sz="2000" b="0" i="0" dirty="0">
                <a:effectLst/>
              </a:rPr>
              <a:t>The DECLARE section is used to define any variables, cursors etc. used in the body. Alternatively, they can be declared in the BEGIN…END section of the body also</a:t>
            </a:r>
            <a:r>
              <a:rPr lang="en-US" sz="2000" b="0" i="0" dirty="0">
                <a:solidFill>
                  <a:srgbClr val="222222"/>
                </a:solidFill>
                <a:effectLst/>
              </a:rPr>
              <a:t>.</a:t>
            </a:r>
          </a:p>
          <a:p>
            <a:pPr algn="l"/>
            <a:endParaRPr lang="en-US" sz="2000" b="0" i="0" dirty="0">
              <a:solidFill>
                <a:srgbClr val="222222"/>
              </a:solidFill>
              <a:effectLst/>
              <a:latin typeface="Arial" panose="020B0604020202020204" pitchFamily="34" charset="0"/>
            </a:endParaRPr>
          </a:p>
          <a:p>
            <a:pPr marL="0" indent="0" algn="l">
              <a:buNone/>
            </a:pPr>
            <a:r>
              <a:rPr lang="en-US" b="1" i="0" dirty="0">
                <a:solidFill>
                  <a:srgbClr val="222222"/>
                </a:solidFill>
                <a:effectLst/>
              </a:rPr>
              <a:t> BEGIN…END</a:t>
            </a:r>
            <a:endParaRPr lang="en-US" b="0" i="0" dirty="0">
              <a:solidFill>
                <a:srgbClr val="222222"/>
              </a:solidFill>
              <a:effectLst/>
            </a:endParaRPr>
          </a:p>
          <a:p>
            <a:pPr algn="l"/>
            <a:r>
              <a:rPr lang="en-US" sz="2000" b="0" i="0" dirty="0">
                <a:effectLst/>
              </a:rPr>
              <a:t>The SQL statements and scripting constructs are written between the BEGIN and END sections of the body.</a:t>
            </a:r>
          </a:p>
          <a:p>
            <a:pPr algn="l"/>
            <a:endParaRPr lang="en-US" sz="2000" b="0" i="0" dirty="0">
              <a:effectLst/>
              <a:latin typeface="Arial" panose="020B0604020202020204" pitchFamily="34" charset="0"/>
            </a:endParaRPr>
          </a:p>
          <a:p>
            <a:pPr marL="0" indent="0" algn="l">
              <a:buNone/>
            </a:pPr>
            <a:r>
              <a:rPr lang="en-US" b="1" i="0" dirty="0">
                <a:solidFill>
                  <a:srgbClr val="222222"/>
                </a:solidFill>
                <a:effectLst/>
                <a:latin typeface="Arial" panose="020B0604020202020204" pitchFamily="34" charset="0"/>
              </a:rPr>
              <a:t> </a:t>
            </a:r>
            <a:r>
              <a:rPr lang="en-US" b="1" i="0" dirty="0">
                <a:solidFill>
                  <a:srgbClr val="222222"/>
                </a:solidFill>
                <a:effectLst/>
              </a:rPr>
              <a:t>EXCEPTION</a:t>
            </a:r>
            <a:endParaRPr lang="en-US" b="0" i="0" dirty="0">
              <a:solidFill>
                <a:srgbClr val="222222"/>
              </a:solidFill>
              <a:effectLst/>
            </a:endParaRPr>
          </a:p>
          <a:p>
            <a:pPr algn="l"/>
            <a:r>
              <a:rPr lang="en-US" sz="2000" b="0" i="0" dirty="0">
                <a:effectLst/>
              </a:rPr>
              <a:t>The EXCEPTION section of the body is used to hold any exception handling code you wanted to add.</a:t>
            </a:r>
          </a:p>
          <a:p>
            <a:endParaRPr lang="en-IN" dirty="0"/>
          </a:p>
        </p:txBody>
      </p:sp>
      <p:pic>
        <p:nvPicPr>
          <p:cNvPr id="4" name="Google Shape;214;p1" descr="Logo&#10;&#10;Description automatically generated">
            <a:extLst>
              <a:ext uri="{FF2B5EF4-FFF2-40B4-BE49-F238E27FC236}">
                <a16:creationId xmlns:a16="http://schemas.microsoft.com/office/drawing/2014/main" id="{EE5D2B8E-C114-D677-3D26-19895B3091DA}"/>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2280323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down)">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barn(inVertical)">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1000"/>
                                        <p:tgtEl>
                                          <p:spTgt spid="3">
                                            <p:txEl>
                                              <p:pRg st="6" end="6"/>
                                            </p:txEl>
                                          </p:spTgt>
                                        </p:tgtEl>
                                      </p:cBhvr>
                                    </p:animEffect>
                                    <p:anim calcmode="lin" valueType="num">
                                      <p:cBhvr>
                                        <p:cTn id="3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2D807-290B-0361-7D55-622C46AE128A}"/>
              </a:ext>
            </a:extLst>
          </p:cNvPr>
          <p:cNvSpPr>
            <a:spLocks noGrp="1"/>
          </p:cNvSpPr>
          <p:nvPr>
            <p:ph type="title"/>
          </p:nvPr>
        </p:nvSpPr>
        <p:spPr>
          <a:xfrm>
            <a:off x="680321" y="753228"/>
            <a:ext cx="9613861" cy="1080938"/>
          </a:xfrm>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EB60287F-DCF3-D312-8371-C60A8178C5F3}"/>
              </a:ext>
            </a:extLst>
          </p:cNvPr>
          <p:cNvSpPr>
            <a:spLocks noGrp="1"/>
          </p:cNvSpPr>
          <p:nvPr>
            <p:ph idx="1"/>
          </p:nvPr>
        </p:nvSpPr>
        <p:spPr>
          <a:xfrm>
            <a:off x="680321" y="2336873"/>
            <a:ext cx="10620953" cy="3599316"/>
          </a:xfrm>
        </p:spPr>
        <p:txBody>
          <a:bodyPr/>
          <a:lstStyle/>
          <a:p>
            <a:r>
              <a:rPr lang="en-US" b="1" i="1" dirty="0">
                <a:solidFill>
                  <a:srgbClr val="222222"/>
                </a:solidFill>
                <a:effectLst/>
              </a:rPr>
              <a:t>Note that DECLARE and EXCEPTION sections are not mandatory in every procedure definition.</a:t>
            </a:r>
          </a:p>
          <a:p>
            <a:endParaRPr lang="en-US" i="1" dirty="0">
              <a:solidFill>
                <a:srgbClr val="222222"/>
              </a:solidFill>
              <a:latin typeface="Arial" panose="020B0604020202020204" pitchFamily="34" charset="0"/>
            </a:endParaRPr>
          </a:p>
          <a:p>
            <a:pPr marL="0" indent="0">
              <a:buNone/>
            </a:pPr>
            <a:r>
              <a:rPr lang="en-US" b="1" i="0" dirty="0">
                <a:solidFill>
                  <a:srgbClr val="222222"/>
                </a:solidFill>
                <a:effectLst/>
              </a:rPr>
              <a:t>A simple stored procedure body just requires to BEGIN and END sections.</a:t>
            </a:r>
          </a:p>
          <a:p>
            <a:pPr marL="0" indent="0">
              <a:buNone/>
            </a:pPr>
            <a:r>
              <a:rPr lang="en-US" dirty="0">
                <a:solidFill>
                  <a:srgbClr val="00B0F0"/>
                </a:solidFill>
              </a:rPr>
              <a:t>BEGIN</a:t>
            </a:r>
          </a:p>
          <a:p>
            <a:pPr marL="0" indent="0">
              <a:buNone/>
            </a:pPr>
            <a:r>
              <a:rPr lang="en-US" dirty="0"/>
              <a:t>   CREATE TABLE employees(id NUMBER, </a:t>
            </a:r>
            <a:r>
              <a:rPr lang="en-US" dirty="0" err="1"/>
              <a:t>firstname</a:t>
            </a:r>
            <a:r>
              <a:rPr lang="en-US" dirty="0"/>
              <a:t> VARCHAR);</a:t>
            </a:r>
          </a:p>
          <a:p>
            <a:pPr marL="0" indent="0">
              <a:buNone/>
            </a:pPr>
            <a:r>
              <a:rPr lang="en-US" dirty="0">
                <a:solidFill>
                  <a:srgbClr val="00B0F0"/>
                </a:solidFill>
              </a:rPr>
              <a:t>END;</a:t>
            </a:r>
            <a:endParaRPr lang="en-IN" dirty="0">
              <a:solidFill>
                <a:srgbClr val="00B0F0"/>
              </a:solidFill>
            </a:endParaRPr>
          </a:p>
        </p:txBody>
      </p:sp>
      <p:pic>
        <p:nvPicPr>
          <p:cNvPr id="4" name="Google Shape;214;p1" descr="Logo&#10;&#10;Description automatically generated">
            <a:extLst>
              <a:ext uri="{FF2B5EF4-FFF2-40B4-BE49-F238E27FC236}">
                <a16:creationId xmlns:a16="http://schemas.microsoft.com/office/drawing/2014/main" id="{CCA444A7-2CFD-BB60-0B00-0E8A7334FEB8}"/>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1081921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1000"/>
                                        <p:tgtEl>
                                          <p:spTgt spid="3">
                                            <p:txEl>
                                              <p:pRg st="3" end="3"/>
                                            </p:txEl>
                                          </p:spTgt>
                                        </p:tgtEl>
                                      </p:cBhvr>
                                    </p:animEffect>
                                    <p:anim calcmode="lin" valueType="num">
                                      <p:cBhvr>
                                        <p:cTn id="2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1000"/>
                                        <p:tgtEl>
                                          <p:spTgt spid="3">
                                            <p:txEl>
                                              <p:pRg st="4" end="4"/>
                                            </p:txEl>
                                          </p:spTgt>
                                        </p:tgtEl>
                                      </p:cBhvr>
                                    </p:animEffect>
                                    <p:anim calcmode="lin" valueType="num">
                                      <p:cBhvr>
                                        <p:cTn id="3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Effect transition="in" filter="fade">
                                      <p:cBhvr>
                                        <p:cTn id="41" dur="1000"/>
                                        <p:tgtEl>
                                          <p:spTgt spid="3">
                                            <p:txEl>
                                              <p:pRg st="5" end="5"/>
                                            </p:txEl>
                                          </p:spTgt>
                                        </p:tgtEl>
                                      </p:cBhvr>
                                    </p:animEffect>
                                    <p:anim calcmode="lin" valueType="num">
                                      <p:cBhvr>
                                        <p:cTn id="4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BCF9F-F31B-AD06-1EDF-27A6946C5129}"/>
              </a:ext>
            </a:extLst>
          </p:cNvPr>
          <p:cNvSpPr>
            <a:spLocks noGrp="1"/>
          </p:cNvSpPr>
          <p:nvPr>
            <p:ph type="title"/>
          </p:nvPr>
        </p:nvSpPr>
        <p:spPr>
          <a:xfrm>
            <a:off x="452761" y="753228"/>
            <a:ext cx="9841421" cy="1080938"/>
          </a:xfrm>
        </p:spPr>
        <p:txBody>
          <a:bodyPr>
            <a:normAutofit/>
          </a:bodyPr>
          <a:lstStyle/>
          <a:p>
            <a:r>
              <a:rPr lang="en-US" b="1" i="0" dirty="0">
                <a:effectLst/>
                <a:latin typeface="+mn-lt"/>
              </a:rPr>
              <a:t>Creating a Stored Procedure in Snowflake</a:t>
            </a:r>
            <a:endParaRPr lang="en-IN" dirty="0">
              <a:latin typeface="+mn-lt"/>
            </a:endParaRPr>
          </a:p>
        </p:txBody>
      </p:sp>
      <p:sp>
        <p:nvSpPr>
          <p:cNvPr id="3" name="Content Placeholder 2">
            <a:extLst>
              <a:ext uri="{FF2B5EF4-FFF2-40B4-BE49-F238E27FC236}">
                <a16:creationId xmlns:a16="http://schemas.microsoft.com/office/drawing/2014/main" id="{76668CCE-FE4D-5A1F-4794-C99676746643}"/>
              </a:ext>
            </a:extLst>
          </p:cNvPr>
          <p:cNvSpPr>
            <a:spLocks noGrp="1"/>
          </p:cNvSpPr>
          <p:nvPr>
            <p:ph idx="1"/>
          </p:nvPr>
        </p:nvSpPr>
        <p:spPr>
          <a:xfrm>
            <a:off x="452761" y="2336872"/>
            <a:ext cx="10777491" cy="4330257"/>
          </a:xfrm>
        </p:spPr>
        <p:txBody>
          <a:bodyPr/>
          <a:lstStyle/>
          <a:p>
            <a:pPr algn="just"/>
            <a:r>
              <a:rPr lang="en-US" i="0" dirty="0">
                <a:effectLst/>
              </a:rPr>
              <a:t>Consider a use case where the requirement is to purge the inactive employees’ data from a database table. Let us build a Stored Procedure which performs this activity.</a:t>
            </a:r>
          </a:p>
          <a:p>
            <a:pPr algn="just"/>
            <a:endParaRPr lang="en-US" b="0" i="0" dirty="0">
              <a:effectLst/>
              <a:latin typeface="Arial" panose="020B0604020202020204" pitchFamily="34" charset="0"/>
            </a:endParaRPr>
          </a:p>
          <a:p>
            <a:pPr algn="just"/>
            <a:r>
              <a:rPr lang="en-US" b="0" i="0" dirty="0">
                <a:effectLst/>
              </a:rPr>
              <a:t>The below-Stored Procedure deletes all records with status field value as ‘INACTIVE’ from the employee’s table.</a:t>
            </a:r>
          </a:p>
          <a:p>
            <a:endParaRPr lang="en-IN" dirty="0"/>
          </a:p>
        </p:txBody>
      </p:sp>
      <p:pic>
        <p:nvPicPr>
          <p:cNvPr id="4" name="Google Shape;214;p1" descr="Logo&#10;&#10;Description automatically generated">
            <a:extLst>
              <a:ext uri="{FF2B5EF4-FFF2-40B4-BE49-F238E27FC236}">
                <a16:creationId xmlns:a16="http://schemas.microsoft.com/office/drawing/2014/main" id="{42EC7C05-829C-F9C5-EC6F-D6B9F89350EA}"/>
              </a:ext>
            </a:extLst>
          </p:cNvPr>
          <p:cNvPicPr preferRelativeResize="0"/>
          <p:nvPr/>
        </p:nvPicPr>
        <p:blipFill rotWithShape="1">
          <a:blip r:embed="rId2">
            <a:alphaModFix/>
          </a:blip>
          <a:srcRect/>
          <a:stretch/>
        </p:blipFill>
        <p:spPr>
          <a:xfrm>
            <a:off x="10953748" y="5582401"/>
            <a:ext cx="1238252" cy="1238252"/>
          </a:xfrm>
          <a:prstGeom prst="rect">
            <a:avLst/>
          </a:prstGeom>
          <a:noFill/>
          <a:ln>
            <a:noFill/>
          </a:ln>
        </p:spPr>
      </p:pic>
    </p:spTree>
    <p:extLst>
      <p:ext uri="{BB962C8B-B14F-4D97-AF65-F5344CB8AC3E}">
        <p14:creationId xmlns:p14="http://schemas.microsoft.com/office/powerpoint/2010/main" val="456274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circle(in)">
                                      <p:cBhvr>
                                        <p:cTn id="13" dur="20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circle(in)">
                                      <p:cBhvr>
                                        <p:cTn id="18"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3AEFC-03E2-FF98-10D8-EF30422AFB1A}"/>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13AFBF8B-B7F7-52AF-4DE3-9E6701672AC1}"/>
              </a:ext>
            </a:extLst>
          </p:cNvPr>
          <p:cNvSpPr>
            <a:spLocks noGrp="1"/>
          </p:cNvSpPr>
          <p:nvPr>
            <p:ph idx="1"/>
          </p:nvPr>
        </p:nvSpPr>
        <p:spPr>
          <a:xfrm>
            <a:off x="680321" y="2041864"/>
            <a:ext cx="9613861" cy="4634144"/>
          </a:xfrm>
        </p:spPr>
        <p:txBody>
          <a:bodyPr>
            <a:normAutofit fontScale="77500" lnSpcReduction="20000"/>
          </a:bodyPr>
          <a:lstStyle/>
          <a:p>
            <a:pPr marL="0" indent="0">
              <a:buNone/>
            </a:pPr>
            <a:r>
              <a:rPr lang="en-IN" dirty="0"/>
              <a:t>CREATE OR REPLACE PROCEDURE </a:t>
            </a:r>
            <a:r>
              <a:rPr lang="en-IN" dirty="0" err="1"/>
              <a:t>purge_data</a:t>
            </a:r>
            <a:r>
              <a:rPr lang="en-IN" dirty="0"/>
              <a:t>()</a:t>
            </a:r>
          </a:p>
          <a:p>
            <a:pPr marL="0" indent="0">
              <a:buNone/>
            </a:pPr>
            <a:r>
              <a:rPr lang="en-IN" dirty="0"/>
              <a:t>    RETURNS VARCHAR</a:t>
            </a:r>
          </a:p>
          <a:p>
            <a:pPr marL="0" indent="0">
              <a:buNone/>
            </a:pPr>
            <a:r>
              <a:rPr lang="en-IN" dirty="0"/>
              <a:t>    LANGUAGE SQL</a:t>
            </a:r>
          </a:p>
          <a:p>
            <a:pPr marL="0" indent="0">
              <a:buNone/>
            </a:pPr>
            <a:r>
              <a:rPr lang="en-IN" dirty="0"/>
              <a:t>AS</a:t>
            </a:r>
          </a:p>
          <a:p>
            <a:pPr marL="0" indent="0">
              <a:buNone/>
            </a:pPr>
            <a:r>
              <a:rPr lang="en-IN" dirty="0"/>
              <a:t> $$</a:t>
            </a:r>
          </a:p>
          <a:p>
            <a:pPr marL="0" indent="0">
              <a:buNone/>
            </a:pPr>
            <a:r>
              <a:rPr lang="en-IN" dirty="0"/>
              <a:t>    DECLARE</a:t>
            </a:r>
          </a:p>
          <a:p>
            <a:pPr marL="0" indent="0">
              <a:buNone/>
            </a:pPr>
            <a:r>
              <a:rPr lang="en-IN" dirty="0"/>
              <a:t>        message VARCHAR;</a:t>
            </a:r>
          </a:p>
          <a:p>
            <a:pPr marL="0" indent="0">
              <a:buNone/>
            </a:pPr>
            <a:r>
              <a:rPr lang="en-IN" dirty="0"/>
              <a:t>    BEGIN</a:t>
            </a:r>
          </a:p>
          <a:p>
            <a:pPr marL="0" indent="0">
              <a:buNone/>
            </a:pPr>
            <a:r>
              <a:rPr lang="en-IN" dirty="0"/>
              <a:t>        DELETE FROM employees WHERE status = 'INACTIVE';</a:t>
            </a:r>
          </a:p>
          <a:p>
            <a:pPr marL="0" indent="0">
              <a:buNone/>
            </a:pPr>
            <a:r>
              <a:rPr lang="en-IN" dirty="0"/>
              <a:t>        message := 'Inactive employees data deleted successfully';</a:t>
            </a:r>
          </a:p>
          <a:p>
            <a:pPr marL="0" indent="0">
              <a:buNone/>
            </a:pPr>
            <a:r>
              <a:rPr lang="en-IN" dirty="0"/>
              <a:t>        RETURN message;</a:t>
            </a:r>
          </a:p>
          <a:p>
            <a:pPr marL="0" indent="0">
              <a:buNone/>
            </a:pPr>
            <a:r>
              <a:rPr lang="en-IN" dirty="0"/>
              <a:t>    END;</a:t>
            </a:r>
          </a:p>
          <a:p>
            <a:pPr marL="0" indent="0">
              <a:buNone/>
            </a:pPr>
            <a:r>
              <a:rPr lang="en-IN" dirty="0"/>
              <a:t> $$</a:t>
            </a:r>
          </a:p>
          <a:p>
            <a:pPr marL="0" indent="0">
              <a:buNone/>
            </a:pPr>
            <a:r>
              <a:rPr lang="en-IN" dirty="0"/>
              <a:t>;</a:t>
            </a:r>
          </a:p>
        </p:txBody>
      </p:sp>
      <p:pic>
        <p:nvPicPr>
          <p:cNvPr id="4" name="Google Shape;214;p1" descr="Logo&#10;&#10;Description automatically generated">
            <a:extLst>
              <a:ext uri="{FF2B5EF4-FFF2-40B4-BE49-F238E27FC236}">
                <a16:creationId xmlns:a16="http://schemas.microsoft.com/office/drawing/2014/main" id="{941BCB4F-3815-1232-2BEA-E9D41907E607}"/>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1696771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 calcmode="lin" valueType="num">
                                      <p:cBhvr additive="base">
                                        <p:cTn id="3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3">
                                            <p:txEl>
                                              <p:pRg st="5" end="5"/>
                                            </p:txEl>
                                          </p:spTgt>
                                        </p:tgtEl>
                                        <p:attrNameLst>
                                          <p:attrName>style.visibility</p:attrName>
                                        </p:attrNameLst>
                                      </p:cBhvr>
                                      <p:to>
                                        <p:strVal val="visible"/>
                                      </p:to>
                                    </p:set>
                                    <p:anim calcmode="lin" valueType="num">
                                      <p:cBhvr additive="base">
                                        <p:cTn id="4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3">
                                            <p:txEl>
                                              <p:pRg st="6" end="6"/>
                                            </p:txEl>
                                          </p:spTgt>
                                        </p:tgtEl>
                                        <p:attrNameLst>
                                          <p:attrName>style.visibility</p:attrName>
                                        </p:attrNameLst>
                                      </p:cBhvr>
                                      <p:to>
                                        <p:strVal val="visible"/>
                                      </p:to>
                                    </p:set>
                                    <p:anim calcmode="lin" valueType="num">
                                      <p:cBhvr additive="base">
                                        <p:cTn id="50"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 calcmode="lin" valueType="num">
                                      <p:cBhvr additive="base">
                                        <p:cTn id="56"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8" end="8"/>
                                            </p:txEl>
                                          </p:spTgt>
                                        </p:tgtEl>
                                        <p:attrNameLst>
                                          <p:attrName>style.visibility</p:attrName>
                                        </p:attrNameLst>
                                      </p:cBhvr>
                                      <p:to>
                                        <p:strVal val="visible"/>
                                      </p:to>
                                    </p:set>
                                    <p:anim calcmode="lin" valueType="num">
                                      <p:cBhvr additive="base">
                                        <p:cTn id="62"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4" fill="hold" nodeType="clickEffect">
                                  <p:stCondLst>
                                    <p:cond delay="0"/>
                                  </p:stCondLst>
                                  <p:childTnLst>
                                    <p:set>
                                      <p:cBhvr>
                                        <p:cTn id="67" dur="1" fill="hold">
                                          <p:stCondLst>
                                            <p:cond delay="0"/>
                                          </p:stCondLst>
                                        </p:cTn>
                                        <p:tgtEl>
                                          <p:spTgt spid="3">
                                            <p:txEl>
                                              <p:pRg st="9" end="9"/>
                                            </p:txEl>
                                          </p:spTgt>
                                        </p:tgtEl>
                                        <p:attrNameLst>
                                          <p:attrName>style.visibility</p:attrName>
                                        </p:attrNameLst>
                                      </p:cBhvr>
                                      <p:to>
                                        <p:strVal val="visible"/>
                                      </p:to>
                                    </p:set>
                                    <p:anim calcmode="lin" valueType="num">
                                      <p:cBhvr additive="base">
                                        <p:cTn id="68"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9"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nodeType="clickEffect">
                                  <p:stCondLst>
                                    <p:cond delay="0"/>
                                  </p:stCondLst>
                                  <p:childTnLst>
                                    <p:set>
                                      <p:cBhvr>
                                        <p:cTn id="73" dur="1" fill="hold">
                                          <p:stCondLst>
                                            <p:cond delay="0"/>
                                          </p:stCondLst>
                                        </p:cTn>
                                        <p:tgtEl>
                                          <p:spTgt spid="3">
                                            <p:txEl>
                                              <p:pRg st="10" end="10"/>
                                            </p:txEl>
                                          </p:spTgt>
                                        </p:tgtEl>
                                        <p:attrNameLst>
                                          <p:attrName>style.visibility</p:attrName>
                                        </p:attrNameLst>
                                      </p:cBhvr>
                                      <p:to>
                                        <p:strVal val="visible"/>
                                      </p:to>
                                    </p:set>
                                    <p:anim calcmode="lin" valueType="num">
                                      <p:cBhvr additive="base">
                                        <p:cTn id="74"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 presetClass="entr" presetSubtype="4" fill="hold" nodeType="clickEffect">
                                  <p:stCondLst>
                                    <p:cond delay="0"/>
                                  </p:stCondLst>
                                  <p:childTnLst>
                                    <p:set>
                                      <p:cBhvr>
                                        <p:cTn id="79" dur="1" fill="hold">
                                          <p:stCondLst>
                                            <p:cond delay="0"/>
                                          </p:stCondLst>
                                        </p:cTn>
                                        <p:tgtEl>
                                          <p:spTgt spid="3">
                                            <p:txEl>
                                              <p:pRg st="11" end="11"/>
                                            </p:txEl>
                                          </p:spTgt>
                                        </p:tgtEl>
                                        <p:attrNameLst>
                                          <p:attrName>style.visibility</p:attrName>
                                        </p:attrNameLst>
                                      </p:cBhvr>
                                      <p:to>
                                        <p:strVal val="visible"/>
                                      </p:to>
                                    </p:set>
                                    <p:anim calcmode="lin" valueType="num">
                                      <p:cBhvr additive="base">
                                        <p:cTn id="80"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1"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2" presetClass="entr" presetSubtype="4" fill="hold" nodeType="clickEffect">
                                  <p:stCondLst>
                                    <p:cond delay="0"/>
                                  </p:stCondLst>
                                  <p:childTnLst>
                                    <p:set>
                                      <p:cBhvr>
                                        <p:cTn id="85" dur="1" fill="hold">
                                          <p:stCondLst>
                                            <p:cond delay="0"/>
                                          </p:stCondLst>
                                        </p:cTn>
                                        <p:tgtEl>
                                          <p:spTgt spid="3">
                                            <p:txEl>
                                              <p:pRg st="12" end="12"/>
                                            </p:txEl>
                                          </p:spTgt>
                                        </p:tgtEl>
                                        <p:attrNameLst>
                                          <p:attrName>style.visibility</p:attrName>
                                        </p:attrNameLst>
                                      </p:cBhvr>
                                      <p:to>
                                        <p:strVal val="visible"/>
                                      </p:to>
                                    </p:set>
                                    <p:anim calcmode="lin" valueType="num">
                                      <p:cBhvr additive="base">
                                        <p:cTn id="86"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7" dur="500" fill="hold"/>
                                        <p:tgtEl>
                                          <p:spTgt spid="3">
                                            <p:txEl>
                                              <p:pRg st="12" end="12"/>
                                            </p:txEl>
                                          </p:spTgt>
                                        </p:tgtEl>
                                        <p:attrNameLst>
                                          <p:attrName>ppt_y</p:attrName>
                                        </p:attrNameLst>
                                      </p:cBhvr>
                                      <p:tavLst>
                                        <p:tav tm="0">
                                          <p:val>
                                            <p:strVal val="1+#ppt_h/2"/>
                                          </p:val>
                                        </p:tav>
                                        <p:tav tm="100000">
                                          <p:val>
                                            <p:strVal val="#ppt_y"/>
                                          </p:val>
                                        </p:tav>
                                      </p:tavLst>
                                    </p:anim>
                                  </p:childTnLst>
                                </p:cTn>
                              </p:par>
                              <p:par>
                                <p:cTn id="88" presetID="2" presetClass="entr" presetSubtype="4" fill="hold" nodeType="withEffect">
                                  <p:stCondLst>
                                    <p:cond delay="0"/>
                                  </p:stCondLst>
                                  <p:childTnLst>
                                    <p:set>
                                      <p:cBhvr>
                                        <p:cTn id="89" dur="1" fill="hold">
                                          <p:stCondLst>
                                            <p:cond delay="0"/>
                                          </p:stCondLst>
                                        </p:cTn>
                                        <p:tgtEl>
                                          <p:spTgt spid="3">
                                            <p:txEl>
                                              <p:pRg st="13" end="13"/>
                                            </p:txEl>
                                          </p:spTgt>
                                        </p:tgtEl>
                                        <p:attrNameLst>
                                          <p:attrName>style.visibility</p:attrName>
                                        </p:attrNameLst>
                                      </p:cBhvr>
                                      <p:to>
                                        <p:strVal val="visible"/>
                                      </p:to>
                                    </p:set>
                                    <p:anim calcmode="lin" valueType="num">
                                      <p:cBhvr additive="base">
                                        <p:cTn id="90"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91"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012A3-922E-60A9-74D0-D798C1200E57}"/>
              </a:ext>
            </a:extLst>
          </p:cNvPr>
          <p:cNvSpPr>
            <a:spLocks noGrp="1"/>
          </p:cNvSpPr>
          <p:nvPr>
            <p:ph type="title"/>
          </p:nvPr>
        </p:nvSpPr>
        <p:spPr/>
        <p:txBody>
          <a:bodyPr>
            <a:normAutofit/>
          </a:bodyPr>
          <a:lstStyle/>
          <a:p>
            <a:r>
              <a:rPr lang="en-US" sz="3200" b="1" i="0" dirty="0">
                <a:effectLst/>
                <a:latin typeface="+mn-lt"/>
              </a:rPr>
              <a:t>Let us break down each block of the stored procedure below to understand better</a:t>
            </a:r>
            <a:endParaRPr lang="en-IN" sz="3200" b="1" dirty="0">
              <a:latin typeface="+mn-lt"/>
            </a:endParaRPr>
          </a:p>
        </p:txBody>
      </p:sp>
      <p:sp>
        <p:nvSpPr>
          <p:cNvPr id="3" name="Content Placeholder 2">
            <a:extLst>
              <a:ext uri="{FF2B5EF4-FFF2-40B4-BE49-F238E27FC236}">
                <a16:creationId xmlns:a16="http://schemas.microsoft.com/office/drawing/2014/main" id="{DAC33A14-E72D-A999-F02E-3D0FEB465670}"/>
              </a:ext>
            </a:extLst>
          </p:cNvPr>
          <p:cNvSpPr>
            <a:spLocks noGrp="1"/>
          </p:cNvSpPr>
          <p:nvPr>
            <p:ph idx="1"/>
          </p:nvPr>
        </p:nvSpPr>
        <p:spPr>
          <a:xfrm>
            <a:off x="535709" y="2096656"/>
            <a:ext cx="11148291" cy="4673600"/>
          </a:xfrm>
        </p:spPr>
        <p:txBody>
          <a:bodyPr>
            <a:normAutofit fontScale="85000" lnSpcReduction="20000"/>
          </a:bodyPr>
          <a:lstStyle/>
          <a:p>
            <a:pPr algn="just"/>
            <a:r>
              <a:rPr lang="en-US" dirty="0"/>
              <a:t>The name of the stored procedure is </a:t>
            </a:r>
            <a:r>
              <a:rPr lang="en-US" dirty="0" err="1"/>
              <a:t>purge_data</a:t>
            </a:r>
            <a:r>
              <a:rPr lang="en-US" dirty="0"/>
              <a:t> and do not take any input parameters.</a:t>
            </a:r>
          </a:p>
          <a:p>
            <a:pPr algn="just"/>
            <a:endParaRPr lang="en-US" dirty="0"/>
          </a:p>
          <a:p>
            <a:pPr algn="just"/>
            <a:r>
              <a:rPr lang="en-US" dirty="0"/>
              <a:t>The data type of the return value from the store procedure is defined as varchar.</a:t>
            </a:r>
          </a:p>
          <a:p>
            <a:pPr algn="just"/>
            <a:endParaRPr lang="en-US" dirty="0"/>
          </a:p>
          <a:p>
            <a:pPr algn="just"/>
            <a:r>
              <a:rPr lang="en-US" dirty="0"/>
              <a:t>The language is defined as SQL, the language in which the procedure body is defined.</a:t>
            </a:r>
          </a:p>
          <a:p>
            <a:pPr algn="just"/>
            <a:endParaRPr lang="en-US" dirty="0"/>
          </a:p>
          <a:p>
            <a:pPr algn="just"/>
            <a:r>
              <a:rPr lang="en-US" dirty="0"/>
              <a:t>A variable named message of type varchar is defined under DECLARE section of the body.</a:t>
            </a:r>
          </a:p>
          <a:p>
            <a:pPr algn="just"/>
            <a:endParaRPr lang="en-US" dirty="0"/>
          </a:p>
          <a:p>
            <a:pPr algn="just"/>
            <a:r>
              <a:rPr lang="en-US" dirty="0"/>
              <a:t>Between BEGIN…END section of the procedure body,</a:t>
            </a:r>
          </a:p>
          <a:p>
            <a:pPr algn="just"/>
            <a:endParaRPr lang="en-US" dirty="0"/>
          </a:p>
          <a:p>
            <a:pPr algn="just"/>
            <a:r>
              <a:rPr lang="en-US" dirty="0"/>
              <a:t>The statement to delete the records with INACTIVE status is defined. The variable message is assigned a string value. The assignment operator used is:= for assigning value to the variable.</a:t>
            </a:r>
          </a:p>
          <a:p>
            <a:pPr marL="0" indent="0" algn="just">
              <a:buNone/>
            </a:pPr>
            <a:endParaRPr lang="en-US" dirty="0"/>
          </a:p>
          <a:p>
            <a:pPr algn="just"/>
            <a:r>
              <a:rPr lang="en-US" dirty="0"/>
              <a:t>The variable message is returned as the output from the stored procedure.</a:t>
            </a:r>
            <a:endParaRPr lang="en-IN" dirty="0"/>
          </a:p>
        </p:txBody>
      </p:sp>
      <p:pic>
        <p:nvPicPr>
          <p:cNvPr id="4" name="Google Shape;214;p1" descr="Logo&#10;&#10;Description automatically generated">
            <a:extLst>
              <a:ext uri="{FF2B5EF4-FFF2-40B4-BE49-F238E27FC236}">
                <a16:creationId xmlns:a16="http://schemas.microsoft.com/office/drawing/2014/main" id="{A2253107-7211-DA7D-2F42-6483F1A12326}"/>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471336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 calcmode="lin" valueType="num">
                                      <p:cBhvr additive="base">
                                        <p:cTn id="24"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1000"/>
                                        <p:tgtEl>
                                          <p:spTgt spid="3">
                                            <p:txEl>
                                              <p:pRg st="6" end="6"/>
                                            </p:txEl>
                                          </p:spTgt>
                                        </p:tgtEl>
                                      </p:cBhvr>
                                    </p:animEffect>
                                    <p:anim calcmode="lin" valueType="num">
                                      <p:cBhvr>
                                        <p:cTn id="3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1000"/>
                                        <p:tgtEl>
                                          <p:spTgt spid="3">
                                            <p:txEl>
                                              <p:pRg st="8" end="8"/>
                                            </p:txEl>
                                          </p:spTgt>
                                        </p:tgtEl>
                                      </p:cBhvr>
                                    </p:animEffect>
                                    <p:anim calcmode="lin" valueType="num">
                                      <p:cBhvr>
                                        <p:cTn id="38"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animEffect transition="in" filter="fade">
                                      <p:cBhvr>
                                        <p:cTn id="44" dur="1000"/>
                                        <p:tgtEl>
                                          <p:spTgt spid="3">
                                            <p:txEl>
                                              <p:pRg st="10" end="10"/>
                                            </p:txEl>
                                          </p:spTgt>
                                        </p:tgtEl>
                                      </p:cBhvr>
                                    </p:animEffect>
                                    <p:anim calcmode="lin" valueType="num">
                                      <p:cBhvr>
                                        <p:cTn id="45"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animEffect transition="in" filter="fade">
                                      <p:cBhvr>
                                        <p:cTn id="51" dur="1000"/>
                                        <p:tgtEl>
                                          <p:spTgt spid="3">
                                            <p:txEl>
                                              <p:pRg st="12" end="12"/>
                                            </p:txEl>
                                          </p:spTgt>
                                        </p:tgtEl>
                                      </p:cBhvr>
                                    </p:animEffect>
                                    <p:anim calcmode="lin" valueType="num">
                                      <p:cBhvr>
                                        <p:cTn id="52"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53"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AA48F-E206-5A5D-EA9D-C1BF413331B9}"/>
              </a:ext>
            </a:extLst>
          </p:cNvPr>
          <p:cNvSpPr>
            <a:spLocks noGrp="1"/>
          </p:cNvSpPr>
          <p:nvPr>
            <p:ph type="title"/>
          </p:nvPr>
        </p:nvSpPr>
        <p:spPr>
          <a:xfrm>
            <a:off x="680321" y="753228"/>
            <a:ext cx="9613861" cy="1080938"/>
          </a:xfrm>
        </p:spPr>
        <p:txBody>
          <a:bodyPr>
            <a:noAutofit/>
          </a:bodyPr>
          <a:lstStyle/>
          <a:p>
            <a:r>
              <a:rPr lang="en-US" sz="4000" b="1" i="0" dirty="0">
                <a:effectLst/>
                <a:latin typeface="+mn-lt"/>
              </a:rPr>
              <a:t>Creating a Stored Procedure with Input Parameters</a:t>
            </a:r>
            <a:endParaRPr lang="en-IN" sz="4000" dirty="0">
              <a:latin typeface="+mn-lt"/>
            </a:endParaRPr>
          </a:p>
        </p:txBody>
      </p:sp>
      <p:sp>
        <p:nvSpPr>
          <p:cNvPr id="3" name="Content Placeholder 2">
            <a:extLst>
              <a:ext uri="{FF2B5EF4-FFF2-40B4-BE49-F238E27FC236}">
                <a16:creationId xmlns:a16="http://schemas.microsoft.com/office/drawing/2014/main" id="{90E04B4B-2E7B-E945-9807-7CFDE0BBA8DA}"/>
              </a:ext>
            </a:extLst>
          </p:cNvPr>
          <p:cNvSpPr>
            <a:spLocks noGrp="1"/>
          </p:cNvSpPr>
          <p:nvPr>
            <p:ph idx="1"/>
          </p:nvPr>
        </p:nvSpPr>
        <p:spPr>
          <a:xfrm>
            <a:off x="680321" y="2336873"/>
            <a:ext cx="10816262" cy="3599316"/>
          </a:xfrm>
        </p:spPr>
        <p:txBody>
          <a:bodyPr/>
          <a:lstStyle/>
          <a:p>
            <a:r>
              <a:rPr lang="en-US" b="0" i="0" dirty="0">
                <a:effectLst/>
              </a:rPr>
              <a:t>Consider another scenario where you wanted to purge the data from a table based on an input you passed. Let us understand with an example.</a:t>
            </a:r>
          </a:p>
          <a:p>
            <a:endParaRPr lang="en-US" dirty="0"/>
          </a:p>
          <a:p>
            <a:r>
              <a:rPr lang="en-US" dirty="0"/>
              <a:t>The Stored Procedure deletes all records with a status value that matches the value passed as input through an input parameter </a:t>
            </a:r>
            <a:r>
              <a:rPr lang="en-US" dirty="0" err="1"/>
              <a:t>in_status</a:t>
            </a:r>
            <a:r>
              <a:rPr lang="en-US" dirty="0"/>
              <a:t> from the employees table.</a:t>
            </a:r>
          </a:p>
          <a:p>
            <a:endParaRPr lang="en-IN" dirty="0"/>
          </a:p>
        </p:txBody>
      </p:sp>
      <p:pic>
        <p:nvPicPr>
          <p:cNvPr id="4" name="Google Shape;214;p1" descr="Logo&#10;&#10;Description automatically generated">
            <a:extLst>
              <a:ext uri="{FF2B5EF4-FFF2-40B4-BE49-F238E27FC236}">
                <a16:creationId xmlns:a16="http://schemas.microsoft.com/office/drawing/2014/main" id="{6A4452AC-5888-CF6E-EB85-B02068DB22B2}"/>
              </a:ext>
            </a:extLst>
          </p:cNvPr>
          <p:cNvPicPr preferRelativeResize="0"/>
          <p:nvPr/>
        </p:nvPicPr>
        <p:blipFill rotWithShape="1">
          <a:blip r:embed="rId2">
            <a:alphaModFix/>
          </a:blip>
          <a:srcRect/>
          <a:stretch/>
        </p:blipFill>
        <p:spPr>
          <a:xfrm>
            <a:off x="10949702" y="5619748"/>
            <a:ext cx="1238252" cy="1238252"/>
          </a:xfrm>
          <a:prstGeom prst="rect">
            <a:avLst/>
          </a:prstGeom>
          <a:noFill/>
          <a:ln>
            <a:noFill/>
          </a:ln>
        </p:spPr>
      </p:pic>
    </p:spTree>
    <p:extLst>
      <p:ext uri="{BB962C8B-B14F-4D97-AF65-F5344CB8AC3E}">
        <p14:creationId xmlns:p14="http://schemas.microsoft.com/office/powerpoint/2010/main" val="4017946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2" name="Rectangle 81">
            <a:extLst>
              <a:ext uri="{FF2B5EF4-FFF2-40B4-BE49-F238E27FC236}">
                <a16:creationId xmlns:a16="http://schemas.microsoft.com/office/drawing/2014/main" id="{17341052-73F2-435C-A1F0-70961D11B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geometric abstract image">
            <a:extLst>
              <a:ext uri="{FF2B5EF4-FFF2-40B4-BE49-F238E27FC236}">
                <a16:creationId xmlns:a16="http://schemas.microsoft.com/office/drawing/2014/main" id="{3B093CFC-D141-4494-87B6-0CE4A5794C0C}"/>
              </a:ext>
            </a:extLst>
          </p:cNvPr>
          <p:cNvPicPr>
            <a:picLocks noChangeAspect="1"/>
          </p:cNvPicPr>
          <p:nvPr/>
        </p:nvPicPr>
        <p:blipFill rotWithShape="1">
          <a:blip r:embed="rId2">
            <a:alphaModFix amt="15000"/>
            <a:grayscl/>
          </a:blip>
          <a:srcRect r="9091" b="20719"/>
          <a:stretch/>
        </p:blipFill>
        <p:spPr>
          <a:xfrm>
            <a:off x="-718860" y="1660124"/>
            <a:ext cx="12302111" cy="5951105"/>
          </a:xfrm>
          <a:prstGeom prst="rect">
            <a:avLst/>
          </a:prstGeom>
        </p:spPr>
      </p:pic>
      <p:pic>
        <p:nvPicPr>
          <p:cNvPr id="84" name="Picture 83">
            <a:extLst>
              <a:ext uri="{FF2B5EF4-FFF2-40B4-BE49-F238E27FC236}">
                <a16:creationId xmlns:a16="http://schemas.microsoft.com/office/drawing/2014/main" id="{A4D2D0F6-68B7-4A2F-B80D-B3AAC1F4DC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sp>
        <p:nvSpPr>
          <p:cNvPr id="86" name="Rectangle 85">
            <a:extLst>
              <a:ext uri="{FF2B5EF4-FFF2-40B4-BE49-F238E27FC236}">
                <a16:creationId xmlns:a16="http://schemas.microsoft.com/office/drawing/2014/main" id="{A0BCEF11-98AA-4EF8-91CF-8146F64793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609600"/>
            <a:ext cx="10437812" cy="136819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EFDF349-B4ED-4B46-89D0-6CCB5684D201}"/>
              </a:ext>
            </a:extLst>
          </p:cNvPr>
          <p:cNvSpPr>
            <a:spLocks noGrp="1"/>
          </p:cNvSpPr>
          <p:nvPr>
            <p:ph type="title"/>
          </p:nvPr>
        </p:nvSpPr>
        <p:spPr>
          <a:xfrm>
            <a:off x="680321" y="753228"/>
            <a:ext cx="9613861" cy="1080938"/>
          </a:xfrm>
        </p:spPr>
        <p:txBody>
          <a:bodyPr>
            <a:normAutofit/>
          </a:bodyPr>
          <a:lstStyle/>
          <a:p>
            <a:r>
              <a:rPr lang="en-US" sz="4000" dirty="0">
                <a:latin typeface="Aharoni" panose="02010803020104030203" pitchFamily="2" charset="-79"/>
                <a:cs typeface="Aharoni" panose="02010803020104030203" pitchFamily="2" charset="-79"/>
              </a:rPr>
              <a:t>WHAT IS THE STORE PROCEDURE</a:t>
            </a:r>
          </a:p>
        </p:txBody>
      </p:sp>
      <p:pic>
        <p:nvPicPr>
          <p:cNvPr id="88" name="Picture 87">
            <a:extLst>
              <a:ext uri="{FF2B5EF4-FFF2-40B4-BE49-F238E27FC236}">
                <a16:creationId xmlns:a16="http://schemas.microsoft.com/office/drawing/2014/main" id="{DB816C00-E2A2-4A28-A8CB-2E9E10E9FD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0" name="Rectangle 89">
            <a:extLst>
              <a:ext uri="{FF2B5EF4-FFF2-40B4-BE49-F238E27FC236}">
                <a16:creationId xmlns:a16="http://schemas.microsoft.com/office/drawing/2014/main" id="{B2892C6A-FAAA-49A9-B836-6ECC4D48D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31938DA-620A-4CBC-BBE9-7431181FEEAC}"/>
              </a:ext>
            </a:extLst>
          </p:cNvPr>
          <p:cNvSpPr>
            <a:spLocks noGrp="1"/>
          </p:cNvSpPr>
          <p:nvPr>
            <p:ph idx="1"/>
          </p:nvPr>
        </p:nvSpPr>
        <p:spPr>
          <a:xfrm>
            <a:off x="381740" y="2113872"/>
            <a:ext cx="10774934" cy="4588769"/>
          </a:xfrm>
        </p:spPr>
        <p:txBody>
          <a:bodyPr anchor="ctr">
            <a:normAutofit/>
          </a:bodyPr>
          <a:lstStyle/>
          <a:p>
            <a:pPr marL="285750" indent="-285750" algn="just">
              <a:buFont typeface="Arial" panose="020B0604020202020204" pitchFamily="34" charset="0"/>
              <a:buChar char="•"/>
            </a:pPr>
            <a:r>
              <a:rPr lang="en-US" sz="1800" i="0" dirty="0">
                <a:solidFill>
                  <a:schemeClr val="tx1"/>
                </a:solidFill>
                <a:effectLst/>
                <a:cs typeface="Aharoni" panose="02010803020104030203" pitchFamily="2" charset="-79"/>
              </a:rPr>
              <a:t>A stored procedure contains logic you write so you can call it from SQL.</a:t>
            </a:r>
          </a:p>
          <a:p>
            <a:pPr marL="285750" indent="-285750" algn="just">
              <a:buFont typeface="Arial" panose="020B0604020202020204" pitchFamily="34" charset="0"/>
              <a:buChar char="•"/>
            </a:pPr>
            <a:r>
              <a:rPr lang="en-US" sz="1800" i="0" dirty="0">
                <a:solidFill>
                  <a:schemeClr val="tx1"/>
                </a:solidFill>
                <a:effectLst/>
                <a:cs typeface="Aharoni" panose="02010803020104030203" pitchFamily="2" charset="-79"/>
              </a:rPr>
              <a:t> A stored procedure’s logic typically performs database operations by executing SQL statements.</a:t>
            </a:r>
          </a:p>
          <a:p>
            <a:pPr marL="0" indent="0" algn="just">
              <a:buNone/>
            </a:pPr>
            <a:r>
              <a:rPr lang="en-US" sz="1800" i="0" dirty="0">
                <a:solidFill>
                  <a:schemeClr val="tx1"/>
                </a:solidFill>
                <a:effectLst/>
                <a:cs typeface="Aharoni" panose="02010803020104030203" pitchFamily="2" charset="-79"/>
              </a:rPr>
              <a:t>With a stored procedure, you can also:</a:t>
            </a:r>
          </a:p>
          <a:p>
            <a:pPr marL="342900" indent="-342900" algn="just">
              <a:buFont typeface="+mj-lt"/>
              <a:buAutoNum type="arabicPeriod"/>
            </a:pPr>
            <a:r>
              <a:rPr lang="en-US" sz="1800" i="0" dirty="0">
                <a:solidFill>
                  <a:schemeClr val="tx1"/>
                </a:solidFill>
                <a:effectLst/>
                <a:cs typeface="Aharoni" panose="02010803020104030203" pitchFamily="2" charset="-79"/>
              </a:rPr>
              <a:t>Dynamically create and execute SQL statements.</a:t>
            </a:r>
          </a:p>
          <a:p>
            <a:pPr marL="342900" indent="-342900" algn="just">
              <a:buFont typeface="+mj-lt"/>
              <a:buAutoNum type="arabicPeriod"/>
            </a:pPr>
            <a:r>
              <a:rPr lang="en-US" sz="1800" i="0" dirty="0">
                <a:solidFill>
                  <a:schemeClr val="tx1"/>
                </a:solidFill>
                <a:effectLst/>
                <a:cs typeface="Aharoni" panose="02010803020104030203" pitchFamily="2" charset="-79"/>
              </a:rPr>
              <a:t>Execute code with the privileges of the role that owns the procedure, rather than with the privileges of the role that runs the procedure.</a:t>
            </a:r>
          </a:p>
          <a:p>
            <a:pPr algn="just"/>
            <a:endParaRPr lang="en-US" sz="1800" i="0" dirty="0">
              <a:solidFill>
                <a:schemeClr val="tx1"/>
              </a:solidFill>
              <a:effectLst/>
              <a:cs typeface="Aharoni" panose="02010803020104030203" pitchFamily="2" charset="-79"/>
            </a:endParaRPr>
          </a:p>
          <a:p>
            <a:pPr algn="just"/>
            <a:r>
              <a:rPr lang="en-US" sz="1800" i="0" dirty="0">
                <a:solidFill>
                  <a:schemeClr val="tx1"/>
                </a:solidFill>
                <a:effectLst/>
                <a:cs typeface="Aharoni" panose="02010803020104030203" pitchFamily="2" charset="-79"/>
              </a:rPr>
              <a:t>This allows the stored procedure owner to delegate the power to perform specified operations to users who otherwise could not do so.</a:t>
            </a:r>
          </a:p>
          <a:p>
            <a:pPr algn="just"/>
            <a:endParaRPr lang="en-US" sz="1800" dirty="0">
              <a:cs typeface="Aharoni" panose="02010803020104030203" pitchFamily="2" charset="-79"/>
            </a:endParaRPr>
          </a:p>
          <a:p>
            <a:pPr algn="just"/>
            <a:r>
              <a:rPr lang="en-US" sz="1800" b="0" i="0" dirty="0">
                <a:effectLst/>
                <a:cs typeface="Aharoni" panose="02010803020104030203" pitchFamily="2" charset="-79"/>
              </a:rPr>
              <a:t>A stored procedure is created with a </a:t>
            </a:r>
            <a:r>
              <a:rPr lang="en-US" sz="1800" b="1" i="0" dirty="0">
                <a:effectLst/>
                <a:cs typeface="Aharoni" panose="02010803020104030203" pitchFamily="2" charset="-79"/>
              </a:rPr>
              <a:t>CREATE PROCEDURE</a:t>
            </a:r>
            <a:r>
              <a:rPr lang="en-US" sz="1800" b="0" i="0" dirty="0">
                <a:effectLst/>
                <a:cs typeface="Aharoni" panose="02010803020104030203" pitchFamily="2" charset="-79"/>
              </a:rPr>
              <a:t> command and is executed with a </a:t>
            </a:r>
            <a:r>
              <a:rPr lang="en-US" sz="1800" b="1" i="0" dirty="0">
                <a:effectLst/>
                <a:cs typeface="Aharoni" panose="02010803020104030203" pitchFamily="2" charset="-79"/>
              </a:rPr>
              <a:t>CALL</a:t>
            </a:r>
            <a:r>
              <a:rPr lang="en-US" sz="1800" b="0" i="0" dirty="0">
                <a:effectLst/>
                <a:cs typeface="Aharoni" panose="02010803020104030203" pitchFamily="2" charset="-79"/>
              </a:rPr>
              <a:t> command.</a:t>
            </a:r>
            <a:endParaRPr lang="en-US" sz="1800" i="0" dirty="0">
              <a:effectLst/>
              <a:cs typeface="Aharoni" panose="02010803020104030203" pitchFamily="2" charset="-79"/>
            </a:endParaRPr>
          </a:p>
        </p:txBody>
      </p:sp>
      <p:pic>
        <p:nvPicPr>
          <p:cNvPr id="4" name="Google Shape;214;p1" descr="Logo&#10;&#10;Description automatically generated">
            <a:extLst>
              <a:ext uri="{FF2B5EF4-FFF2-40B4-BE49-F238E27FC236}">
                <a16:creationId xmlns:a16="http://schemas.microsoft.com/office/drawing/2014/main" id="{1C375EA8-E69D-966B-1B6C-C97D9E6550E3}"/>
              </a:ext>
            </a:extLst>
          </p:cNvPr>
          <p:cNvPicPr preferRelativeResize="0"/>
          <p:nvPr/>
        </p:nvPicPr>
        <p:blipFill rotWithShape="1">
          <a:blip r:embed="rId5">
            <a:alphaModFix/>
          </a:blip>
          <a:srcRect/>
          <a:stretch/>
        </p:blipFill>
        <p:spPr>
          <a:xfrm>
            <a:off x="10974502" y="5563351"/>
            <a:ext cx="1238252" cy="1238252"/>
          </a:xfrm>
          <a:prstGeom prst="rect">
            <a:avLst/>
          </a:prstGeom>
          <a:noFill/>
          <a:ln>
            <a:noFill/>
          </a:ln>
        </p:spPr>
      </p:pic>
    </p:spTree>
    <p:extLst>
      <p:ext uri="{BB962C8B-B14F-4D97-AF65-F5344CB8AC3E}">
        <p14:creationId xmlns:p14="http://schemas.microsoft.com/office/powerpoint/2010/main" val="3446443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Effect transition="in" filter="fade">
                                      <p:cBhvr>
                                        <p:cTn id="47" dur="1000"/>
                                        <p:tgtEl>
                                          <p:spTgt spid="3">
                                            <p:txEl>
                                              <p:pRg st="6" end="6"/>
                                            </p:txEl>
                                          </p:spTgt>
                                        </p:tgtEl>
                                      </p:cBhvr>
                                    </p:animEffect>
                                    <p:anim calcmode="lin" valueType="num">
                                      <p:cBhvr>
                                        <p:cTn id="4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3">
                                            <p:txEl>
                                              <p:pRg st="8" end="8"/>
                                            </p:txEl>
                                          </p:spTgt>
                                        </p:tgtEl>
                                        <p:attrNameLst>
                                          <p:attrName>style.visibility</p:attrName>
                                        </p:attrNameLst>
                                      </p:cBhvr>
                                      <p:to>
                                        <p:strVal val="visible"/>
                                      </p:to>
                                    </p:set>
                                    <p:animEffect transition="in" filter="fade">
                                      <p:cBhvr>
                                        <p:cTn id="54" dur="1000"/>
                                        <p:tgtEl>
                                          <p:spTgt spid="3">
                                            <p:txEl>
                                              <p:pRg st="8" end="8"/>
                                            </p:txEl>
                                          </p:spTgt>
                                        </p:tgtEl>
                                      </p:cBhvr>
                                    </p:animEffect>
                                    <p:anim calcmode="lin" valueType="num">
                                      <p:cBhvr>
                                        <p:cTn id="55"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2BC2-935A-EAA9-BDCB-8B154220249B}"/>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6C3B0DC7-8E42-A4D0-92B7-7CD4529DA391}"/>
              </a:ext>
            </a:extLst>
          </p:cNvPr>
          <p:cNvSpPr>
            <a:spLocks noGrp="1"/>
          </p:cNvSpPr>
          <p:nvPr>
            <p:ph idx="1"/>
          </p:nvPr>
        </p:nvSpPr>
        <p:spPr>
          <a:xfrm>
            <a:off x="680321" y="2032986"/>
            <a:ext cx="10487788" cy="4660778"/>
          </a:xfrm>
        </p:spPr>
        <p:txBody>
          <a:bodyPr>
            <a:normAutofit fontScale="77500" lnSpcReduction="20000"/>
          </a:bodyPr>
          <a:lstStyle/>
          <a:p>
            <a:pPr marL="0" indent="0">
              <a:buNone/>
            </a:pPr>
            <a:r>
              <a:rPr lang="en-IN" dirty="0"/>
              <a:t>CREATE OR REPLACE PROCEDURE </a:t>
            </a:r>
            <a:r>
              <a:rPr lang="en-IN" dirty="0" err="1"/>
              <a:t>purge_data_by_status</a:t>
            </a:r>
            <a:r>
              <a:rPr lang="en-IN" dirty="0"/>
              <a:t>(</a:t>
            </a:r>
            <a:r>
              <a:rPr lang="en-IN" dirty="0" err="1"/>
              <a:t>in_status</a:t>
            </a:r>
            <a:r>
              <a:rPr lang="en-IN" dirty="0"/>
              <a:t> VARCHAR)</a:t>
            </a:r>
          </a:p>
          <a:p>
            <a:pPr marL="0" indent="0">
              <a:buNone/>
            </a:pPr>
            <a:r>
              <a:rPr lang="en-IN" dirty="0"/>
              <a:t>    RETURNS VARCHAR</a:t>
            </a:r>
          </a:p>
          <a:p>
            <a:pPr marL="0" indent="0">
              <a:buNone/>
            </a:pPr>
            <a:r>
              <a:rPr lang="en-IN" dirty="0"/>
              <a:t>    LANGUAGE SQL</a:t>
            </a:r>
          </a:p>
          <a:p>
            <a:pPr marL="0" indent="0">
              <a:buNone/>
            </a:pPr>
            <a:r>
              <a:rPr lang="en-IN" dirty="0"/>
              <a:t>AS</a:t>
            </a:r>
          </a:p>
          <a:p>
            <a:pPr marL="0" indent="0">
              <a:buNone/>
            </a:pPr>
            <a:r>
              <a:rPr lang="en-IN" dirty="0"/>
              <a:t> $$</a:t>
            </a:r>
          </a:p>
          <a:p>
            <a:pPr marL="0" indent="0">
              <a:buNone/>
            </a:pPr>
            <a:r>
              <a:rPr lang="en-IN" dirty="0"/>
              <a:t>    DECLARE</a:t>
            </a:r>
          </a:p>
          <a:p>
            <a:pPr marL="0" indent="0">
              <a:buNone/>
            </a:pPr>
            <a:r>
              <a:rPr lang="en-IN" dirty="0"/>
              <a:t>            message VARCHAR;</a:t>
            </a:r>
          </a:p>
          <a:p>
            <a:pPr marL="0" indent="0">
              <a:buNone/>
            </a:pPr>
            <a:r>
              <a:rPr lang="en-IN" dirty="0"/>
              <a:t>    BEGIN</a:t>
            </a:r>
          </a:p>
          <a:p>
            <a:pPr marL="0" indent="0">
              <a:buNone/>
            </a:pPr>
            <a:r>
              <a:rPr lang="en-IN" dirty="0"/>
              <a:t>        DELETE FROM employees WHERE status = :</a:t>
            </a:r>
            <a:r>
              <a:rPr lang="en-IN" dirty="0" err="1"/>
              <a:t>in_status</a:t>
            </a:r>
            <a:r>
              <a:rPr lang="en-IN" dirty="0"/>
              <a:t>;</a:t>
            </a:r>
          </a:p>
          <a:p>
            <a:pPr marL="0" indent="0">
              <a:buNone/>
            </a:pPr>
            <a:r>
              <a:rPr lang="en-IN" dirty="0"/>
              <a:t>        message := </a:t>
            </a:r>
            <a:r>
              <a:rPr lang="en-IN" dirty="0" err="1"/>
              <a:t>in_status</a:t>
            </a:r>
            <a:r>
              <a:rPr lang="en-IN" dirty="0"/>
              <a:t> ||' employees data deleted </a:t>
            </a:r>
            <a:r>
              <a:rPr lang="en-IN" dirty="0" err="1"/>
              <a:t>sucessfully</a:t>
            </a:r>
            <a:r>
              <a:rPr lang="en-IN" dirty="0"/>
              <a:t>’;</a:t>
            </a:r>
          </a:p>
          <a:p>
            <a:pPr marL="0" indent="0">
              <a:buNone/>
            </a:pPr>
            <a:r>
              <a:rPr lang="en-IN" dirty="0"/>
              <a:t>        RETURN message;</a:t>
            </a:r>
          </a:p>
          <a:p>
            <a:pPr marL="0" indent="0">
              <a:buNone/>
            </a:pPr>
            <a:r>
              <a:rPr lang="en-IN" dirty="0"/>
              <a:t>    END;</a:t>
            </a:r>
          </a:p>
          <a:p>
            <a:pPr marL="0" indent="0">
              <a:buNone/>
            </a:pPr>
            <a:r>
              <a:rPr lang="en-IN" dirty="0"/>
              <a:t>$$</a:t>
            </a:r>
          </a:p>
          <a:p>
            <a:pPr marL="0" indent="0">
              <a:buNone/>
            </a:pPr>
            <a:r>
              <a:rPr lang="en-IN" dirty="0"/>
              <a:t>;</a:t>
            </a:r>
          </a:p>
        </p:txBody>
      </p:sp>
      <p:pic>
        <p:nvPicPr>
          <p:cNvPr id="4" name="Google Shape;214;p1" descr="Logo&#10;&#10;Description automatically generated">
            <a:extLst>
              <a:ext uri="{FF2B5EF4-FFF2-40B4-BE49-F238E27FC236}">
                <a16:creationId xmlns:a16="http://schemas.microsoft.com/office/drawing/2014/main" id="{D4939EAF-6594-80FF-CBF8-6A8E472DC915}"/>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2153224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3">
                                            <p:txEl>
                                              <p:pRg st="5" end="5"/>
                                            </p:txEl>
                                          </p:spTgt>
                                        </p:tgtEl>
                                        <p:attrNameLst>
                                          <p:attrName>style.visibility</p:attrName>
                                        </p:attrNameLst>
                                      </p:cBhvr>
                                      <p:to>
                                        <p:strVal val="visible"/>
                                      </p:to>
                                    </p:set>
                                    <p:animEffect transition="in" filter="fade">
                                      <p:cBhvr>
                                        <p:cTn id="44" dur="1000"/>
                                        <p:tgtEl>
                                          <p:spTgt spid="3">
                                            <p:txEl>
                                              <p:pRg st="5" end="5"/>
                                            </p:txEl>
                                          </p:spTgt>
                                        </p:tgtEl>
                                      </p:cBhvr>
                                    </p:animEffect>
                                    <p:anim calcmode="lin" valueType="num">
                                      <p:cBhvr>
                                        <p:cTn id="4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3">
                                            <p:txEl>
                                              <p:pRg st="6" end="6"/>
                                            </p:txEl>
                                          </p:spTgt>
                                        </p:tgtEl>
                                        <p:attrNameLst>
                                          <p:attrName>style.visibility</p:attrName>
                                        </p:attrNameLst>
                                      </p:cBhvr>
                                      <p:to>
                                        <p:strVal val="visible"/>
                                      </p:to>
                                    </p:set>
                                    <p:animEffect transition="in" filter="fade">
                                      <p:cBhvr>
                                        <p:cTn id="51" dur="1000"/>
                                        <p:tgtEl>
                                          <p:spTgt spid="3">
                                            <p:txEl>
                                              <p:pRg st="6" end="6"/>
                                            </p:txEl>
                                          </p:spTgt>
                                        </p:tgtEl>
                                      </p:cBhvr>
                                    </p:animEffect>
                                    <p:anim calcmode="lin" valueType="num">
                                      <p:cBhvr>
                                        <p:cTn id="52"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3"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3">
                                            <p:txEl>
                                              <p:pRg st="7" end="7"/>
                                            </p:txEl>
                                          </p:spTgt>
                                        </p:tgtEl>
                                        <p:attrNameLst>
                                          <p:attrName>style.visibility</p:attrName>
                                        </p:attrNameLst>
                                      </p:cBhvr>
                                      <p:to>
                                        <p:strVal val="visible"/>
                                      </p:to>
                                    </p:set>
                                    <p:animEffect transition="in" filter="fade">
                                      <p:cBhvr>
                                        <p:cTn id="58" dur="1000"/>
                                        <p:tgtEl>
                                          <p:spTgt spid="3">
                                            <p:txEl>
                                              <p:pRg st="7" end="7"/>
                                            </p:txEl>
                                          </p:spTgt>
                                        </p:tgtEl>
                                      </p:cBhvr>
                                    </p:animEffect>
                                    <p:anim calcmode="lin" valueType="num">
                                      <p:cBhvr>
                                        <p:cTn id="5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nodeType="clickEffect">
                                  <p:stCondLst>
                                    <p:cond delay="0"/>
                                  </p:stCondLst>
                                  <p:childTnLst>
                                    <p:set>
                                      <p:cBhvr>
                                        <p:cTn id="64" dur="1" fill="hold">
                                          <p:stCondLst>
                                            <p:cond delay="0"/>
                                          </p:stCondLst>
                                        </p:cTn>
                                        <p:tgtEl>
                                          <p:spTgt spid="3">
                                            <p:txEl>
                                              <p:pRg st="8" end="8"/>
                                            </p:txEl>
                                          </p:spTgt>
                                        </p:tgtEl>
                                        <p:attrNameLst>
                                          <p:attrName>style.visibility</p:attrName>
                                        </p:attrNameLst>
                                      </p:cBhvr>
                                      <p:to>
                                        <p:strVal val="visible"/>
                                      </p:to>
                                    </p:set>
                                    <p:animEffect transition="in" filter="fade">
                                      <p:cBhvr>
                                        <p:cTn id="65" dur="1000"/>
                                        <p:tgtEl>
                                          <p:spTgt spid="3">
                                            <p:txEl>
                                              <p:pRg st="8" end="8"/>
                                            </p:txEl>
                                          </p:spTgt>
                                        </p:tgtEl>
                                      </p:cBhvr>
                                    </p:animEffect>
                                    <p:anim calcmode="lin" valueType="num">
                                      <p:cBhvr>
                                        <p:cTn id="66"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7"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nodeType="clickEffect">
                                  <p:stCondLst>
                                    <p:cond delay="0"/>
                                  </p:stCondLst>
                                  <p:childTnLst>
                                    <p:set>
                                      <p:cBhvr>
                                        <p:cTn id="71" dur="1" fill="hold">
                                          <p:stCondLst>
                                            <p:cond delay="0"/>
                                          </p:stCondLst>
                                        </p:cTn>
                                        <p:tgtEl>
                                          <p:spTgt spid="3">
                                            <p:txEl>
                                              <p:pRg st="9" end="9"/>
                                            </p:txEl>
                                          </p:spTgt>
                                        </p:tgtEl>
                                        <p:attrNameLst>
                                          <p:attrName>style.visibility</p:attrName>
                                        </p:attrNameLst>
                                      </p:cBhvr>
                                      <p:to>
                                        <p:strVal val="visible"/>
                                      </p:to>
                                    </p:set>
                                    <p:animEffect transition="in" filter="fade">
                                      <p:cBhvr>
                                        <p:cTn id="72" dur="1000"/>
                                        <p:tgtEl>
                                          <p:spTgt spid="3">
                                            <p:txEl>
                                              <p:pRg st="9" end="9"/>
                                            </p:txEl>
                                          </p:spTgt>
                                        </p:tgtEl>
                                      </p:cBhvr>
                                    </p:animEffect>
                                    <p:anim calcmode="lin" valueType="num">
                                      <p:cBhvr>
                                        <p:cTn id="73"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4"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nodeType="clickEffect">
                                  <p:stCondLst>
                                    <p:cond delay="0"/>
                                  </p:stCondLst>
                                  <p:childTnLst>
                                    <p:set>
                                      <p:cBhvr>
                                        <p:cTn id="78" dur="1" fill="hold">
                                          <p:stCondLst>
                                            <p:cond delay="0"/>
                                          </p:stCondLst>
                                        </p:cTn>
                                        <p:tgtEl>
                                          <p:spTgt spid="3">
                                            <p:txEl>
                                              <p:pRg st="10" end="10"/>
                                            </p:txEl>
                                          </p:spTgt>
                                        </p:tgtEl>
                                        <p:attrNameLst>
                                          <p:attrName>style.visibility</p:attrName>
                                        </p:attrNameLst>
                                      </p:cBhvr>
                                      <p:to>
                                        <p:strVal val="visible"/>
                                      </p:to>
                                    </p:set>
                                    <p:animEffect transition="in" filter="fade">
                                      <p:cBhvr>
                                        <p:cTn id="79" dur="1000"/>
                                        <p:tgtEl>
                                          <p:spTgt spid="3">
                                            <p:txEl>
                                              <p:pRg st="10" end="10"/>
                                            </p:txEl>
                                          </p:spTgt>
                                        </p:tgtEl>
                                      </p:cBhvr>
                                    </p:animEffect>
                                    <p:anim calcmode="lin" valueType="num">
                                      <p:cBhvr>
                                        <p:cTn id="80"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81"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3">
                                            <p:txEl>
                                              <p:pRg st="11" end="11"/>
                                            </p:txEl>
                                          </p:spTgt>
                                        </p:tgtEl>
                                        <p:attrNameLst>
                                          <p:attrName>style.visibility</p:attrName>
                                        </p:attrNameLst>
                                      </p:cBhvr>
                                      <p:to>
                                        <p:strVal val="visible"/>
                                      </p:to>
                                    </p:set>
                                    <p:animEffect transition="in" filter="fade">
                                      <p:cBhvr>
                                        <p:cTn id="86" dur="1000"/>
                                        <p:tgtEl>
                                          <p:spTgt spid="3">
                                            <p:txEl>
                                              <p:pRg st="11" end="11"/>
                                            </p:txEl>
                                          </p:spTgt>
                                        </p:tgtEl>
                                      </p:cBhvr>
                                    </p:animEffect>
                                    <p:anim calcmode="lin" valueType="num">
                                      <p:cBhvr>
                                        <p:cTn id="87"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88"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nodeType="clickEffect">
                                  <p:stCondLst>
                                    <p:cond delay="0"/>
                                  </p:stCondLst>
                                  <p:childTnLst>
                                    <p:set>
                                      <p:cBhvr>
                                        <p:cTn id="92" dur="1" fill="hold">
                                          <p:stCondLst>
                                            <p:cond delay="0"/>
                                          </p:stCondLst>
                                        </p:cTn>
                                        <p:tgtEl>
                                          <p:spTgt spid="3">
                                            <p:txEl>
                                              <p:pRg st="12" end="12"/>
                                            </p:txEl>
                                          </p:spTgt>
                                        </p:tgtEl>
                                        <p:attrNameLst>
                                          <p:attrName>style.visibility</p:attrName>
                                        </p:attrNameLst>
                                      </p:cBhvr>
                                      <p:to>
                                        <p:strVal val="visible"/>
                                      </p:to>
                                    </p:set>
                                    <p:animEffect transition="in" filter="fade">
                                      <p:cBhvr>
                                        <p:cTn id="93" dur="1000"/>
                                        <p:tgtEl>
                                          <p:spTgt spid="3">
                                            <p:txEl>
                                              <p:pRg st="12" end="12"/>
                                            </p:txEl>
                                          </p:spTgt>
                                        </p:tgtEl>
                                      </p:cBhvr>
                                    </p:animEffect>
                                    <p:anim calcmode="lin" valueType="num">
                                      <p:cBhvr>
                                        <p:cTn id="94"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95" dur="1000" fill="hold"/>
                                        <p:tgtEl>
                                          <p:spTgt spid="3">
                                            <p:txEl>
                                              <p:pRg st="12" end="12"/>
                                            </p:txEl>
                                          </p:spTgt>
                                        </p:tgtEl>
                                        <p:attrNameLst>
                                          <p:attrName>ppt_y</p:attrName>
                                        </p:attrNameLst>
                                      </p:cBhvr>
                                      <p:tavLst>
                                        <p:tav tm="0">
                                          <p:val>
                                            <p:strVal val="#ppt_y+.1"/>
                                          </p:val>
                                        </p:tav>
                                        <p:tav tm="100000">
                                          <p:val>
                                            <p:strVal val="#ppt_y"/>
                                          </p:val>
                                        </p:tav>
                                      </p:tavLst>
                                    </p:anim>
                                  </p:childTnLst>
                                </p:cTn>
                              </p:par>
                              <p:par>
                                <p:cTn id="96" presetID="42" presetClass="entr" presetSubtype="0" fill="hold" nodeType="withEffect">
                                  <p:stCondLst>
                                    <p:cond delay="0"/>
                                  </p:stCondLst>
                                  <p:childTnLst>
                                    <p:set>
                                      <p:cBhvr>
                                        <p:cTn id="97" dur="1" fill="hold">
                                          <p:stCondLst>
                                            <p:cond delay="0"/>
                                          </p:stCondLst>
                                        </p:cTn>
                                        <p:tgtEl>
                                          <p:spTgt spid="3">
                                            <p:txEl>
                                              <p:pRg st="13" end="13"/>
                                            </p:txEl>
                                          </p:spTgt>
                                        </p:tgtEl>
                                        <p:attrNameLst>
                                          <p:attrName>style.visibility</p:attrName>
                                        </p:attrNameLst>
                                      </p:cBhvr>
                                      <p:to>
                                        <p:strVal val="visible"/>
                                      </p:to>
                                    </p:set>
                                    <p:animEffect transition="in" filter="fade">
                                      <p:cBhvr>
                                        <p:cTn id="98" dur="1000"/>
                                        <p:tgtEl>
                                          <p:spTgt spid="3">
                                            <p:txEl>
                                              <p:pRg st="13" end="13"/>
                                            </p:txEl>
                                          </p:spTgt>
                                        </p:tgtEl>
                                      </p:cBhvr>
                                    </p:animEffect>
                                    <p:anim calcmode="lin" valueType="num">
                                      <p:cBhvr>
                                        <p:cTn id="99"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100"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63160-F019-3F9D-2A1D-C56435965887}"/>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C4210183-A6B3-179D-20CF-0A1ABB9A0120}"/>
              </a:ext>
            </a:extLst>
          </p:cNvPr>
          <p:cNvSpPr>
            <a:spLocks noGrp="1"/>
          </p:cNvSpPr>
          <p:nvPr>
            <p:ph idx="1"/>
          </p:nvPr>
        </p:nvSpPr>
        <p:spPr>
          <a:xfrm>
            <a:off x="680321" y="2336873"/>
            <a:ext cx="10523298" cy="3930762"/>
          </a:xfrm>
        </p:spPr>
        <p:txBody>
          <a:bodyPr/>
          <a:lstStyle/>
          <a:p>
            <a:pPr algn="just"/>
            <a:r>
              <a:rPr lang="en-US" dirty="0"/>
              <a:t>The name of the procedure is </a:t>
            </a:r>
            <a:r>
              <a:rPr lang="en-US" dirty="0" err="1"/>
              <a:t>purge_data_by_status</a:t>
            </a:r>
            <a:r>
              <a:rPr lang="en-US" dirty="0"/>
              <a:t> and accepts input through a parameter named </a:t>
            </a:r>
            <a:r>
              <a:rPr lang="en-US" dirty="0" err="1"/>
              <a:t>in_status</a:t>
            </a:r>
            <a:r>
              <a:rPr lang="en-US" dirty="0"/>
              <a:t> of type varchar.</a:t>
            </a:r>
          </a:p>
          <a:p>
            <a:pPr algn="just"/>
            <a:endParaRPr lang="en-US" dirty="0"/>
          </a:p>
          <a:p>
            <a:pPr algn="just"/>
            <a:r>
              <a:rPr lang="en-US" dirty="0"/>
              <a:t>The input parameter is used in the SQL statement which deletes the data from employees table. Prefix the input parameter with a colon (:</a:t>
            </a:r>
            <a:r>
              <a:rPr lang="en-US" dirty="0" err="1"/>
              <a:t>in_status</a:t>
            </a:r>
            <a:r>
              <a:rPr lang="en-US" dirty="0"/>
              <a:t>) to use in a SQL statement.</a:t>
            </a:r>
          </a:p>
          <a:p>
            <a:pPr algn="just"/>
            <a:endParaRPr lang="en-US" dirty="0"/>
          </a:p>
          <a:p>
            <a:pPr algn="just"/>
            <a:r>
              <a:rPr lang="en-US" dirty="0"/>
              <a:t>The same input parameter is also used in the string value assigned to the message variable indicating records with which status are deleted.</a:t>
            </a:r>
            <a:endParaRPr lang="en-IN" dirty="0"/>
          </a:p>
        </p:txBody>
      </p:sp>
      <p:pic>
        <p:nvPicPr>
          <p:cNvPr id="4" name="Google Shape;214;p1" descr="Logo&#10;&#10;Description automatically generated">
            <a:extLst>
              <a:ext uri="{FF2B5EF4-FFF2-40B4-BE49-F238E27FC236}">
                <a16:creationId xmlns:a16="http://schemas.microsoft.com/office/drawing/2014/main" id="{31A1316F-4F7B-C734-57A4-C05304A031ED}"/>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509486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circle(in)">
                                      <p:cBhvr>
                                        <p:cTn id="22"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20A1F-63F4-4603-F990-CF0BD27AF370}"/>
              </a:ext>
            </a:extLst>
          </p:cNvPr>
          <p:cNvSpPr>
            <a:spLocks noGrp="1"/>
          </p:cNvSpPr>
          <p:nvPr>
            <p:ph type="title"/>
          </p:nvPr>
        </p:nvSpPr>
        <p:spPr>
          <a:xfrm>
            <a:off x="603683" y="753228"/>
            <a:ext cx="9690500" cy="1080938"/>
          </a:xfrm>
        </p:spPr>
        <p:txBody>
          <a:bodyPr>
            <a:normAutofit/>
          </a:bodyPr>
          <a:lstStyle/>
          <a:p>
            <a:r>
              <a:rPr lang="en-US" b="1" i="0" dirty="0">
                <a:effectLst/>
                <a:latin typeface="+mn-lt"/>
              </a:rPr>
              <a:t>Calling a Stored Procedure in Snowflake</a:t>
            </a:r>
            <a:endParaRPr lang="en-IN" dirty="0">
              <a:latin typeface="+mn-lt"/>
            </a:endParaRPr>
          </a:p>
        </p:txBody>
      </p:sp>
      <p:sp>
        <p:nvSpPr>
          <p:cNvPr id="3" name="Content Placeholder 2">
            <a:extLst>
              <a:ext uri="{FF2B5EF4-FFF2-40B4-BE49-F238E27FC236}">
                <a16:creationId xmlns:a16="http://schemas.microsoft.com/office/drawing/2014/main" id="{F2C3355D-9015-B85C-34C8-C4352EDB20CD}"/>
              </a:ext>
            </a:extLst>
          </p:cNvPr>
          <p:cNvSpPr>
            <a:spLocks noGrp="1"/>
          </p:cNvSpPr>
          <p:nvPr>
            <p:ph idx="1"/>
          </p:nvPr>
        </p:nvSpPr>
        <p:spPr>
          <a:xfrm>
            <a:off x="680321" y="2336873"/>
            <a:ext cx="10061660" cy="3599316"/>
          </a:xfrm>
        </p:spPr>
        <p:txBody>
          <a:bodyPr/>
          <a:lstStyle/>
          <a:p>
            <a:pPr algn="just"/>
            <a:r>
              <a:rPr lang="en-US" b="0" i="0" dirty="0">
                <a:effectLst/>
              </a:rPr>
              <a:t>Use the CALL command to execute a stored procedure in Snowflake and MYSQL.</a:t>
            </a:r>
          </a:p>
          <a:p>
            <a:pPr algn="just"/>
            <a:endParaRPr lang="en-US" b="0" i="0" dirty="0">
              <a:effectLst/>
            </a:endParaRPr>
          </a:p>
          <a:p>
            <a:pPr algn="just"/>
            <a:r>
              <a:rPr lang="en-US" b="0" i="0" dirty="0">
                <a:effectLst/>
              </a:rPr>
              <a:t>The following is the syntax for to CALL command.</a:t>
            </a:r>
          </a:p>
          <a:p>
            <a:pPr marL="0" indent="0" algn="l">
              <a:buNone/>
            </a:pPr>
            <a:endParaRPr lang="en-US" b="0" i="0" dirty="0">
              <a:solidFill>
                <a:srgbClr val="222222"/>
              </a:solidFill>
              <a:effectLst/>
              <a:latin typeface="Arial" panose="020B0604020202020204" pitchFamily="34" charset="0"/>
            </a:endParaRPr>
          </a:p>
          <a:p>
            <a:pPr algn="l"/>
            <a:endParaRPr lang="en-US" dirty="0">
              <a:solidFill>
                <a:srgbClr val="222222"/>
              </a:solidFill>
              <a:latin typeface="Arial" panose="020B0604020202020204" pitchFamily="34" charset="0"/>
            </a:endParaRPr>
          </a:p>
          <a:p>
            <a:pPr marL="0" indent="0" algn="l">
              <a:buNone/>
            </a:pPr>
            <a:endParaRPr lang="en-US" b="0" i="0" dirty="0">
              <a:solidFill>
                <a:srgbClr val="222222"/>
              </a:solidFill>
              <a:effectLst/>
              <a:latin typeface="Arial" panose="020B0604020202020204" pitchFamily="34" charset="0"/>
            </a:endParaRPr>
          </a:p>
          <a:p>
            <a:endParaRPr lang="en-IN" dirty="0"/>
          </a:p>
        </p:txBody>
      </p:sp>
      <p:pic>
        <p:nvPicPr>
          <p:cNvPr id="5" name="Picture 4" descr="A screenshot of a computer&#10;&#10;Description automatically generated with medium confidence">
            <a:extLst>
              <a:ext uri="{FF2B5EF4-FFF2-40B4-BE49-F238E27FC236}">
                <a16:creationId xmlns:a16="http://schemas.microsoft.com/office/drawing/2014/main" id="{310D0623-E48B-8900-B55C-E2706E60CCAB}"/>
              </a:ext>
            </a:extLst>
          </p:cNvPr>
          <p:cNvPicPr>
            <a:picLocks noChangeAspect="1"/>
          </p:cNvPicPr>
          <p:nvPr/>
        </p:nvPicPr>
        <p:blipFill>
          <a:blip r:embed="rId2"/>
          <a:stretch>
            <a:fillRect/>
          </a:stretch>
        </p:blipFill>
        <p:spPr>
          <a:xfrm>
            <a:off x="881792" y="4482759"/>
            <a:ext cx="6572942" cy="872791"/>
          </a:xfrm>
          <a:prstGeom prst="rect">
            <a:avLst/>
          </a:prstGeom>
        </p:spPr>
      </p:pic>
      <p:pic>
        <p:nvPicPr>
          <p:cNvPr id="4" name="Google Shape;214;p1" descr="Logo&#10;&#10;Description automatically generated">
            <a:extLst>
              <a:ext uri="{FF2B5EF4-FFF2-40B4-BE49-F238E27FC236}">
                <a16:creationId xmlns:a16="http://schemas.microsoft.com/office/drawing/2014/main" id="{E8368E76-71A3-3208-D46B-88959D42FD70}"/>
              </a:ext>
            </a:extLst>
          </p:cNvPr>
          <p:cNvPicPr preferRelativeResize="0"/>
          <p:nvPr/>
        </p:nvPicPr>
        <p:blipFill rotWithShape="1">
          <a:blip r:embed="rId3">
            <a:alphaModFix/>
          </a:blip>
          <a:srcRect/>
          <a:stretch/>
        </p:blipFill>
        <p:spPr>
          <a:xfrm>
            <a:off x="10950140" y="5619748"/>
            <a:ext cx="1238252" cy="1238252"/>
          </a:xfrm>
          <a:prstGeom prst="rect">
            <a:avLst/>
          </a:prstGeom>
          <a:noFill/>
          <a:ln>
            <a:noFill/>
          </a:ln>
        </p:spPr>
      </p:pic>
    </p:spTree>
    <p:extLst>
      <p:ext uri="{BB962C8B-B14F-4D97-AF65-F5344CB8AC3E}">
        <p14:creationId xmlns:p14="http://schemas.microsoft.com/office/powerpoint/2010/main" val="291891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1D9D0-8CB5-FA82-199A-AE3EA0812718}"/>
              </a:ext>
            </a:extLst>
          </p:cNvPr>
          <p:cNvSpPr>
            <a:spLocks noGrp="1"/>
          </p:cNvSpPr>
          <p:nvPr>
            <p:ph type="title"/>
          </p:nvPr>
        </p:nvSpPr>
        <p:spPr>
          <a:xfrm>
            <a:off x="680321" y="753228"/>
            <a:ext cx="9613861" cy="1080938"/>
          </a:xfrm>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56E7C4FA-DD31-6ADA-6701-77FE23F763BF}"/>
              </a:ext>
            </a:extLst>
          </p:cNvPr>
          <p:cNvSpPr>
            <a:spLocks noGrp="1"/>
          </p:cNvSpPr>
          <p:nvPr>
            <p:ph idx="1"/>
          </p:nvPr>
        </p:nvSpPr>
        <p:spPr>
          <a:xfrm>
            <a:off x="680322" y="2336873"/>
            <a:ext cx="10670166" cy="843647"/>
          </a:xfrm>
        </p:spPr>
        <p:txBody>
          <a:bodyPr>
            <a:normAutofit/>
          </a:bodyPr>
          <a:lstStyle/>
          <a:p>
            <a:pPr algn="just"/>
            <a:r>
              <a:rPr lang="en-US" sz="2000" dirty="0"/>
              <a:t>The below image shows calling a stored procedure named </a:t>
            </a:r>
            <a:r>
              <a:rPr lang="en-US" sz="2000" dirty="0" err="1"/>
              <a:t>purge_data</a:t>
            </a:r>
            <a:r>
              <a:rPr lang="en-US" sz="2000" dirty="0"/>
              <a:t> and the output of the stored procedure call.</a:t>
            </a:r>
          </a:p>
          <a:p>
            <a:pPr marL="0" indent="0">
              <a:buNone/>
            </a:pPr>
            <a:endParaRPr lang="en-US" sz="1800" dirty="0"/>
          </a:p>
          <a:p>
            <a:pPr marL="0" indent="0">
              <a:buNone/>
            </a:pPr>
            <a:endParaRPr lang="en-IN" sz="1800" dirty="0"/>
          </a:p>
        </p:txBody>
      </p:sp>
      <p:pic>
        <p:nvPicPr>
          <p:cNvPr id="6" name="Picture 5" descr="Graphical user interface, text, application, chat or text message&#10;&#10;Description automatically generated">
            <a:extLst>
              <a:ext uri="{FF2B5EF4-FFF2-40B4-BE49-F238E27FC236}">
                <a16:creationId xmlns:a16="http://schemas.microsoft.com/office/drawing/2014/main" id="{9D9A1365-955F-0D1E-8161-27D8A1403080}"/>
              </a:ext>
            </a:extLst>
          </p:cNvPr>
          <p:cNvPicPr>
            <a:picLocks noChangeAspect="1"/>
          </p:cNvPicPr>
          <p:nvPr/>
        </p:nvPicPr>
        <p:blipFill>
          <a:blip r:embed="rId2"/>
          <a:stretch>
            <a:fillRect/>
          </a:stretch>
        </p:blipFill>
        <p:spPr>
          <a:xfrm>
            <a:off x="1808922" y="3355759"/>
            <a:ext cx="7543799" cy="3184189"/>
          </a:xfrm>
          <a:prstGeom prst="rect">
            <a:avLst/>
          </a:prstGeom>
          <a:ln>
            <a:noFill/>
          </a:ln>
          <a:effectLst>
            <a:outerShdw blurRad="76200" dist="63500" dir="5040000" algn="tl" rotWithShape="0">
              <a:srgbClr val="000000">
                <a:alpha val="41000"/>
              </a:srgbClr>
            </a:outerShdw>
          </a:effectLst>
        </p:spPr>
      </p:pic>
      <p:pic>
        <p:nvPicPr>
          <p:cNvPr id="4" name="Google Shape;214;p1" descr="Logo&#10;&#10;Description automatically generated">
            <a:extLst>
              <a:ext uri="{FF2B5EF4-FFF2-40B4-BE49-F238E27FC236}">
                <a16:creationId xmlns:a16="http://schemas.microsoft.com/office/drawing/2014/main" id="{A187BAAC-12F8-CB12-D905-B6D3B73BD641}"/>
              </a:ext>
            </a:extLst>
          </p:cNvPr>
          <p:cNvPicPr preferRelativeResize="0"/>
          <p:nvPr/>
        </p:nvPicPr>
        <p:blipFill rotWithShape="1">
          <a:blip r:embed="rId3">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157347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E99DA-C9DF-0349-4E7B-94B4DB94A8C2}"/>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130AAAA7-49C0-FC9F-8517-E52731D549EC}"/>
              </a:ext>
            </a:extLst>
          </p:cNvPr>
          <p:cNvSpPr>
            <a:spLocks noGrp="1"/>
          </p:cNvSpPr>
          <p:nvPr>
            <p:ph idx="1"/>
          </p:nvPr>
        </p:nvSpPr>
        <p:spPr>
          <a:xfrm>
            <a:off x="680321" y="2136913"/>
            <a:ext cx="10869528" cy="1080938"/>
          </a:xfrm>
        </p:spPr>
        <p:txBody>
          <a:bodyPr/>
          <a:lstStyle/>
          <a:p>
            <a:pPr algn="just"/>
            <a:r>
              <a:rPr lang="en-US" sz="2000" dirty="0"/>
              <a:t>The below image shows calling a stored procedure named </a:t>
            </a:r>
            <a:r>
              <a:rPr lang="en-US" sz="2000" dirty="0" err="1"/>
              <a:t>purge_data_by_status</a:t>
            </a:r>
            <a:r>
              <a:rPr lang="en-US" sz="2000" dirty="0"/>
              <a:t> with a string input parameter ‘INACTIVE’ and the output of the stored procedure call.</a:t>
            </a:r>
          </a:p>
          <a:p>
            <a:pPr marL="0" indent="0" algn="just">
              <a:buNone/>
            </a:pPr>
            <a:endParaRPr lang="en-IN" dirty="0"/>
          </a:p>
        </p:txBody>
      </p:sp>
      <p:pic>
        <p:nvPicPr>
          <p:cNvPr id="6" name="Picture 5" descr="Graphical user interface, text, application&#10;&#10;Description automatically generated">
            <a:extLst>
              <a:ext uri="{FF2B5EF4-FFF2-40B4-BE49-F238E27FC236}">
                <a16:creationId xmlns:a16="http://schemas.microsoft.com/office/drawing/2014/main" id="{0FA4EEF5-FD30-3C8D-1F79-D40C8263DF0B}"/>
              </a:ext>
            </a:extLst>
          </p:cNvPr>
          <p:cNvPicPr>
            <a:picLocks noChangeAspect="1"/>
          </p:cNvPicPr>
          <p:nvPr/>
        </p:nvPicPr>
        <p:blipFill>
          <a:blip r:embed="rId2"/>
          <a:stretch>
            <a:fillRect/>
          </a:stretch>
        </p:blipFill>
        <p:spPr>
          <a:xfrm>
            <a:off x="1491166" y="3429000"/>
            <a:ext cx="8474174" cy="3319670"/>
          </a:xfrm>
          <a:prstGeom prst="rect">
            <a:avLst/>
          </a:prstGeom>
        </p:spPr>
      </p:pic>
      <p:pic>
        <p:nvPicPr>
          <p:cNvPr id="4" name="Google Shape;214;p1" descr="Logo&#10;&#10;Description automatically generated">
            <a:extLst>
              <a:ext uri="{FF2B5EF4-FFF2-40B4-BE49-F238E27FC236}">
                <a16:creationId xmlns:a16="http://schemas.microsoft.com/office/drawing/2014/main" id="{951E2421-1FF0-3A94-B726-2207CC7327D3}"/>
              </a:ext>
            </a:extLst>
          </p:cNvPr>
          <p:cNvPicPr preferRelativeResize="0"/>
          <p:nvPr/>
        </p:nvPicPr>
        <p:blipFill rotWithShape="1">
          <a:blip r:embed="rId3">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1170052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6B7C-42E5-1E26-3A5F-B61B3C7516E1}"/>
              </a:ext>
            </a:extLst>
          </p:cNvPr>
          <p:cNvSpPr>
            <a:spLocks noGrp="1"/>
          </p:cNvSpPr>
          <p:nvPr>
            <p:ph type="title"/>
          </p:nvPr>
        </p:nvSpPr>
        <p:spPr/>
        <p:txBody>
          <a:bodyPr/>
          <a:lstStyle/>
          <a:p>
            <a:r>
              <a:rPr lang="en-IN" dirty="0"/>
              <a:t>Usage Notes</a:t>
            </a:r>
          </a:p>
        </p:txBody>
      </p:sp>
      <p:sp>
        <p:nvSpPr>
          <p:cNvPr id="3" name="Content Placeholder 2">
            <a:extLst>
              <a:ext uri="{FF2B5EF4-FFF2-40B4-BE49-F238E27FC236}">
                <a16:creationId xmlns:a16="http://schemas.microsoft.com/office/drawing/2014/main" id="{6806A97A-B217-004B-510F-CAC79B4A2646}"/>
              </a:ext>
            </a:extLst>
          </p:cNvPr>
          <p:cNvSpPr>
            <a:spLocks noGrp="1"/>
          </p:cNvSpPr>
          <p:nvPr>
            <p:ph idx="1"/>
          </p:nvPr>
        </p:nvSpPr>
        <p:spPr>
          <a:xfrm>
            <a:off x="680321" y="2336872"/>
            <a:ext cx="9766268" cy="3767899"/>
          </a:xfrm>
        </p:spPr>
        <p:txBody>
          <a:bodyPr>
            <a:normAutofit fontScale="55000" lnSpcReduction="20000"/>
          </a:bodyPr>
          <a:lstStyle/>
          <a:p>
            <a:r>
              <a:rPr lang="en-US" dirty="0"/>
              <a:t>For all stored procedures:</a:t>
            </a:r>
          </a:p>
          <a:p>
            <a:endParaRPr lang="en-US" dirty="0"/>
          </a:p>
          <a:p>
            <a:r>
              <a:rPr lang="en-US" dirty="0"/>
              <a:t>Stored procedures support overloading. Two procedures can have the same name if they have a different number of parameters or different data types for their parameters.</a:t>
            </a:r>
          </a:p>
          <a:p>
            <a:endParaRPr lang="en-US" dirty="0"/>
          </a:p>
          <a:p>
            <a:r>
              <a:rPr lang="en-US" dirty="0"/>
              <a:t>Stored procedures are not atomic; if one statement in a stored procedure fails, the other statements in the stored procedure are not necessarily rolled back. For information about stored procedures and transactions, see Transaction Management.</a:t>
            </a:r>
          </a:p>
          <a:p>
            <a:endParaRPr lang="en-US" dirty="0"/>
          </a:p>
          <a:p>
            <a:r>
              <a:rPr lang="en-US" dirty="0"/>
              <a:t>CREATE OR REPLACE &lt;object&gt; statements are atomic. That is, when the object is replaced, the old object deletion and the new object creation are processed in a single transaction.</a:t>
            </a:r>
          </a:p>
          <a:p>
            <a:pPr marL="0" indent="0">
              <a:buNone/>
            </a:pPr>
            <a:endParaRPr lang="en-US" dirty="0"/>
          </a:p>
          <a:p>
            <a:r>
              <a:rPr lang="en-US" dirty="0"/>
              <a:t>For JavaScript stored procedures:</a:t>
            </a:r>
          </a:p>
          <a:p>
            <a:endParaRPr lang="en-US" dirty="0"/>
          </a:p>
          <a:p>
            <a:r>
              <a:rPr lang="en-US" dirty="0"/>
              <a:t>A JavaScript stored procedure can return only a single value, such as a string (for example, a success/failure indicator) or a number (for example, an error code). If you need to return more extensive information, you can return a VARCHAR that contains values separated by a delimiter (such as a comma), or a semi-structured data type, such as VARIANT.</a:t>
            </a:r>
            <a:endParaRPr lang="en-IN" dirty="0"/>
          </a:p>
        </p:txBody>
      </p:sp>
      <p:pic>
        <p:nvPicPr>
          <p:cNvPr id="4" name="Google Shape;214;p1" descr="Logo&#10;&#10;Description automatically generated">
            <a:extLst>
              <a:ext uri="{FF2B5EF4-FFF2-40B4-BE49-F238E27FC236}">
                <a16:creationId xmlns:a16="http://schemas.microsoft.com/office/drawing/2014/main" id="{B4E21586-D8D5-76B0-66B4-BC777837DA75}"/>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980185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wheel(1)">
                                      <p:cBhvr>
                                        <p:cTn id="19" dur="2000"/>
                                        <p:tgtEl>
                                          <p:spTgt spid="3">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45"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2000"/>
                                        <p:tgtEl>
                                          <p:spTgt spid="3">
                                            <p:txEl>
                                              <p:pRg st="4" end="4"/>
                                            </p:txEl>
                                          </p:spTgt>
                                        </p:tgtEl>
                                      </p:cBhvr>
                                    </p:animEffect>
                                    <p:anim calcmode="lin" valueType="num">
                                      <p:cBhvr>
                                        <p:cTn id="25" dur="2000" fill="hold"/>
                                        <p:tgtEl>
                                          <p:spTgt spid="3">
                                            <p:txEl>
                                              <p:pRg st="4" end="4"/>
                                            </p:txEl>
                                          </p:spTgt>
                                        </p:tgtEl>
                                        <p:attrNameLst>
                                          <p:attrName>ppt_w</p:attrName>
                                        </p:attrNameLst>
                                      </p:cBhvr>
                                      <p:tavLst>
                                        <p:tav tm="0" fmla="#ppt_w*sin(2.5*pi*$)">
                                          <p:val>
                                            <p:fltVal val="0"/>
                                          </p:val>
                                        </p:tav>
                                        <p:tav tm="100000">
                                          <p:val>
                                            <p:fltVal val="1"/>
                                          </p:val>
                                        </p:tav>
                                      </p:tavLst>
                                    </p:anim>
                                    <p:anim calcmode="lin" valueType="num">
                                      <p:cBhvr>
                                        <p:cTn id="26" dur="2000" fill="hold"/>
                                        <p:tgtEl>
                                          <p:spTgt spid="3">
                                            <p:txEl>
                                              <p:pRg st="4" end="4"/>
                                            </p:txEl>
                                          </p:spTgt>
                                        </p:tgtEl>
                                        <p:attrNameLst>
                                          <p:attrName>ppt_h</p:attrName>
                                        </p:attrNameLst>
                                      </p:cBhvr>
                                      <p:tavLst>
                                        <p:tav tm="0">
                                          <p:val>
                                            <p:strVal val="#ppt_h"/>
                                          </p:val>
                                        </p:tav>
                                        <p:tav tm="100000">
                                          <p:val>
                                            <p:strVal val="#ppt_h"/>
                                          </p:val>
                                        </p:tav>
                                      </p:tavLst>
                                    </p:anim>
                                  </p:childTnLst>
                                </p:cTn>
                              </p:par>
                            </p:childTnLst>
                          </p:cTn>
                        </p:par>
                      </p:childTnLst>
                    </p:cTn>
                  </p:par>
                  <p:par>
                    <p:cTn id="27" fill="hold">
                      <p:stCondLst>
                        <p:cond delay="indefinite"/>
                      </p:stCondLst>
                      <p:childTnLst>
                        <p:par>
                          <p:cTn id="28" fill="hold">
                            <p:stCondLst>
                              <p:cond delay="0"/>
                            </p:stCondLst>
                            <p:childTnLst>
                              <p:par>
                                <p:cTn id="29" presetID="26"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wipe(down)">
                                      <p:cBhvr>
                                        <p:cTn id="31" dur="580">
                                          <p:stCondLst>
                                            <p:cond delay="0"/>
                                          </p:stCondLst>
                                        </p:cTn>
                                        <p:tgtEl>
                                          <p:spTgt spid="3">
                                            <p:txEl>
                                              <p:pRg st="6" end="6"/>
                                            </p:txEl>
                                          </p:spTgt>
                                        </p:tgtEl>
                                      </p:cBhvr>
                                    </p:animEffect>
                                    <p:anim calcmode="lin" valueType="num">
                                      <p:cBhvr>
                                        <p:cTn id="32" dur="1822" tmFilter="0,0; 0.14,0.36; 0.43,0.73; 0.71,0.91; 1.0,1.0">
                                          <p:stCondLst>
                                            <p:cond delay="0"/>
                                          </p:stCondLst>
                                        </p:cTn>
                                        <p:tgtEl>
                                          <p:spTgt spid="3">
                                            <p:txEl>
                                              <p:pRg st="6" end="6"/>
                                            </p:txEl>
                                          </p:spTgt>
                                        </p:tgtEl>
                                        <p:attrNameLst>
                                          <p:attrName>ppt_x</p:attrName>
                                        </p:attrNameLst>
                                      </p:cBhvr>
                                      <p:tavLst>
                                        <p:tav tm="0">
                                          <p:val>
                                            <p:strVal val="#ppt_x-0.25"/>
                                          </p:val>
                                        </p:tav>
                                        <p:tav tm="100000">
                                          <p:val>
                                            <p:strVal val="#ppt_x"/>
                                          </p:val>
                                        </p:tav>
                                      </p:tavLst>
                                    </p:anim>
                                    <p:anim calcmode="lin" valueType="num">
                                      <p:cBhvr>
                                        <p:cTn id="33" dur="664" tmFilter="0.0,0.0; 0.25,0.07; 0.50,0.2; 0.75,0.467; 1.0,1.0">
                                          <p:stCondLst>
                                            <p:cond delay="0"/>
                                          </p:stCondLst>
                                        </p:cTn>
                                        <p:tgtEl>
                                          <p:spTgt spid="3">
                                            <p:txEl>
                                              <p:pRg st="6" end="6"/>
                                            </p:txEl>
                                          </p:spTgt>
                                        </p:tgtEl>
                                        <p:attrNameLst>
                                          <p:attrName>ppt_y</p:attrName>
                                        </p:attrNameLst>
                                      </p:cBhvr>
                                      <p:tavLst>
                                        <p:tav tm="0" fmla="#ppt_y-sin(pi*$)/3">
                                          <p:val>
                                            <p:fltVal val="0.5"/>
                                          </p:val>
                                        </p:tav>
                                        <p:tav tm="100000">
                                          <p:val>
                                            <p:fltVal val="1"/>
                                          </p:val>
                                        </p:tav>
                                      </p:tavLst>
                                    </p:anim>
                                    <p:anim calcmode="lin" valueType="num">
                                      <p:cBhvr>
                                        <p:cTn id="34" dur="664" tmFilter="0, 0; 0.125,0.2665; 0.25,0.4; 0.375,0.465; 0.5,0.5;  0.625,0.535; 0.75,0.6; 0.875,0.7335; 1,1">
                                          <p:stCondLst>
                                            <p:cond delay="664"/>
                                          </p:stCondLst>
                                        </p:cTn>
                                        <p:tgtEl>
                                          <p:spTgt spid="3">
                                            <p:txEl>
                                              <p:pRg st="6" end="6"/>
                                            </p:txEl>
                                          </p:spTgt>
                                        </p:tgtEl>
                                        <p:attrNameLst>
                                          <p:attrName>ppt_y</p:attrName>
                                        </p:attrNameLst>
                                      </p:cBhvr>
                                      <p:tavLst>
                                        <p:tav tm="0" fmla="#ppt_y-sin(pi*$)/9">
                                          <p:val>
                                            <p:fltVal val="0"/>
                                          </p:val>
                                        </p:tav>
                                        <p:tav tm="100000">
                                          <p:val>
                                            <p:fltVal val="1"/>
                                          </p:val>
                                        </p:tav>
                                      </p:tavLst>
                                    </p:anim>
                                    <p:anim calcmode="lin" valueType="num">
                                      <p:cBhvr>
                                        <p:cTn id="35" dur="332" tmFilter="0, 0; 0.125,0.2665; 0.25,0.4; 0.375,0.465; 0.5,0.5;  0.625,0.535; 0.75,0.6; 0.875,0.7335; 1,1">
                                          <p:stCondLst>
                                            <p:cond delay="1324"/>
                                          </p:stCondLst>
                                        </p:cTn>
                                        <p:tgtEl>
                                          <p:spTgt spid="3">
                                            <p:txEl>
                                              <p:pRg st="6" end="6"/>
                                            </p:txEl>
                                          </p:spTgt>
                                        </p:tgtEl>
                                        <p:attrNameLst>
                                          <p:attrName>ppt_y</p:attrName>
                                        </p:attrNameLst>
                                      </p:cBhvr>
                                      <p:tavLst>
                                        <p:tav tm="0" fmla="#ppt_y-sin(pi*$)/27">
                                          <p:val>
                                            <p:fltVal val="0"/>
                                          </p:val>
                                        </p:tav>
                                        <p:tav tm="100000">
                                          <p:val>
                                            <p:fltVal val="1"/>
                                          </p:val>
                                        </p:tav>
                                      </p:tavLst>
                                    </p:anim>
                                    <p:anim calcmode="lin" valueType="num">
                                      <p:cBhvr>
                                        <p:cTn id="36" dur="164" tmFilter="0, 0; 0.125,0.2665; 0.25,0.4; 0.375,0.465; 0.5,0.5;  0.625,0.535; 0.75,0.6; 0.875,0.7335; 1,1">
                                          <p:stCondLst>
                                            <p:cond delay="1656"/>
                                          </p:stCondLst>
                                        </p:cTn>
                                        <p:tgtEl>
                                          <p:spTgt spid="3">
                                            <p:txEl>
                                              <p:pRg st="6" end="6"/>
                                            </p:txEl>
                                          </p:spTgt>
                                        </p:tgtEl>
                                        <p:attrNameLst>
                                          <p:attrName>ppt_y</p:attrName>
                                        </p:attrNameLst>
                                      </p:cBhvr>
                                      <p:tavLst>
                                        <p:tav tm="0" fmla="#ppt_y-sin(pi*$)/81">
                                          <p:val>
                                            <p:fltVal val="0"/>
                                          </p:val>
                                        </p:tav>
                                        <p:tav tm="100000">
                                          <p:val>
                                            <p:fltVal val="1"/>
                                          </p:val>
                                        </p:tav>
                                      </p:tavLst>
                                    </p:anim>
                                    <p:animScale>
                                      <p:cBhvr>
                                        <p:cTn id="37" dur="26">
                                          <p:stCondLst>
                                            <p:cond delay="650"/>
                                          </p:stCondLst>
                                        </p:cTn>
                                        <p:tgtEl>
                                          <p:spTgt spid="3">
                                            <p:txEl>
                                              <p:pRg st="6" end="6"/>
                                            </p:txEl>
                                          </p:spTgt>
                                        </p:tgtEl>
                                      </p:cBhvr>
                                      <p:to x="100000" y="60000"/>
                                    </p:animScale>
                                    <p:animScale>
                                      <p:cBhvr>
                                        <p:cTn id="38" dur="166" decel="50000">
                                          <p:stCondLst>
                                            <p:cond delay="676"/>
                                          </p:stCondLst>
                                        </p:cTn>
                                        <p:tgtEl>
                                          <p:spTgt spid="3">
                                            <p:txEl>
                                              <p:pRg st="6" end="6"/>
                                            </p:txEl>
                                          </p:spTgt>
                                        </p:tgtEl>
                                      </p:cBhvr>
                                      <p:to x="100000" y="100000"/>
                                    </p:animScale>
                                    <p:animScale>
                                      <p:cBhvr>
                                        <p:cTn id="39" dur="26">
                                          <p:stCondLst>
                                            <p:cond delay="1312"/>
                                          </p:stCondLst>
                                        </p:cTn>
                                        <p:tgtEl>
                                          <p:spTgt spid="3">
                                            <p:txEl>
                                              <p:pRg st="6" end="6"/>
                                            </p:txEl>
                                          </p:spTgt>
                                        </p:tgtEl>
                                      </p:cBhvr>
                                      <p:to x="100000" y="80000"/>
                                    </p:animScale>
                                    <p:animScale>
                                      <p:cBhvr>
                                        <p:cTn id="40" dur="166" decel="50000">
                                          <p:stCondLst>
                                            <p:cond delay="1338"/>
                                          </p:stCondLst>
                                        </p:cTn>
                                        <p:tgtEl>
                                          <p:spTgt spid="3">
                                            <p:txEl>
                                              <p:pRg st="6" end="6"/>
                                            </p:txEl>
                                          </p:spTgt>
                                        </p:tgtEl>
                                      </p:cBhvr>
                                      <p:to x="100000" y="100000"/>
                                    </p:animScale>
                                    <p:animScale>
                                      <p:cBhvr>
                                        <p:cTn id="41" dur="26">
                                          <p:stCondLst>
                                            <p:cond delay="1642"/>
                                          </p:stCondLst>
                                        </p:cTn>
                                        <p:tgtEl>
                                          <p:spTgt spid="3">
                                            <p:txEl>
                                              <p:pRg st="6" end="6"/>
                                            </p:txEl>
                                          </p:spTgt>
                                        </p:tgtEl>
                                      </p:cBhvr>
                                      <p:to x="100000" y="90000"/>
                                    </p:animScale>
                                    <p:animScale>
                                      <p:cBhvr>
                                        <p:cTn id="42" dur="166" decel="50000">
                                          <p:stCondLst>
                                            <p:cond delay="1668"/>
                                          </p:stCondLst>
                                        </p:cTn>
                                        <p:tgtEl>
                                          <p:spTgt spid="3">
                                            <p:txEl>
                                              <p:pRg st="6" end="6"/>
                                            </p:txEl>
                                          </p:spTgt>
                                        </p:tgtEl>
                                      </p:cBhvr>
                                      <p:to x="100000" y="100000"/>
                                    </p:animScale>
                                    <p:animScale>
                                      <p:cBhvr>
                                        <p:cTn id="43" dur="26">
                                          <p:stCondLst>
                                            <p:cond delay="1808"/>
                                          </p:stCondLst>
                                        </p:cTn>
                                        <p:tgtEl>
                                          <p:spTgt spid="3">
                                            <p:txEl>
                                              <p:pRg st="6" end="6"/>
                                            </p:txEl>
                                          </p:spTgt>
                                        </p:tgtEl>
                                      </p:cBhvr>
                                      <p:to x="100000" y="95000"/>
                                    </p:animScale>
                                    <p:animScale>
                                      <p:cBhvr>
                                        <p:cTn id="44" dur="166" decel="50000">
                                          <p:stCondLst>
                                            <p:cond delay="1834"/>
                                          </p:stCondLst>
                                        </p:cTn>
                                        <p:tgtEl>
                                          <p:spTgt spid="3">
                                            <p:txEl>
                                              <p:pRg st="6" end="6"/>
                                            </p:txEl>
                                          </p:spTgt>
                                        </p:tgtEl>
                                      </p:cBhvr>
                                      <p:to x="100000" y="100000"/>
                                    </p:animScale>
                                  </p:childTnLst>
                                </p:cTn>
                              </p:par>
                            </p:childTnLst>
                          </p:cTn>
                        </p:par>
                      </p:childTnLst>
                    </p:cTn>
                  </p:par>
                  <p:par>
                    <p:cTn id="45" fill="hold">
                      <p:stCondLst>
                        <p:cond delay="indefinite"/>
                      </p:stCondLst>
                      <p:childTnLst>
                        <p:par>
                          <p:cTn id="46" fill="hold">
                            <p:stCondLst>
                              <p:cond delay="0"/>
                            </p:stCondLst>
                            <p:childTnLst>
                              <p:par>
                                <p:cTn id="47" presetID="26" presetClass="entr" presetSubtype="0" fill="hold"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Effect transition="in" filter="wipe(down)">
                                      <p:cBhvr>
                                        <p:cTn id="49" dur="580">
                                          <p:stCondLst>
                                            <p:cond delay="0"/>
                                          </p:stCondLst>
                                        </p:cTn>
                                        <p:tgtEl>
                                          <p:spTgt spid="3">
                                            <p:txEl>
                                              <p:pRg st="10" end="10"/>
                                            </p:txEl>
                                          </p:spTgt>
                                        </p:tgtEl>
                                      </p:cBhvr>
                                    </p:animEffect>
                                    <p:anim calcmode="lin" valueType="num">
                                      <p:cBhvr>
                                        <p:cTn id="50" dur="1822" tmFilter="0,0; 0.14,0.36; 0.43,0.73; 0.71,0.91; 1.0,1.0">
                                          <p:stCondLst>
                                            <p:cond delay="0"/>
                                          </p:stCondLst>
                                        </p:cTn>
                                        <p:tgtEl>
                                          <p:spTgt spid="3">
                                            <p:txEl>
                                              <p:pRg st="10" end="10"/>
                                            </p:txEl>
                                          </p:spTgt>
                                        </p:tgtEl>
                                        <p:attrNameLst>
                                          <p:attrName>ppt_x</p:attrName>
                                        </p:attrNameLst>
                                      </p:cBhvr>
                                      <p:tavLst>
                                        <p:tav tm="0">
                                          <p:val>
                                            <p:strVal val="#ppt_x-0.25"/>
                                          </p:val>
                                        </p:tav>
                                        <p:tav tm="100000">
                                          <p:val>
                                            <p:strVal val="#ppt_x"/>
                                          </p:val>
                                        </p:tav>
                                      </p:tavLst>
                                    </p:anim>
                                    <p:anim calcmode="lin" valueType="num">
                                      <p:cBhvr>
                                        <p:cTn id="51" dur="664" tmFilter="0.0,0.0; 0.25,0.07; 0.50,0.2; 0.75,0.467; 1.0,1.0">
                                          <p:stCondLst>
                                            <p:cond delay="0"/>
                                          </p:stCondLst>
                                        </p:cTn>
                                        <p:tgtEl>
                                          <p:spTgt spid="3">
                                            <p:txEl>
                                              <p:pRg st="10" end="10"/>
                                            </p:txEl>
                                          </p:spTgt>
                                        </p:tgtEl>
                                        <p:attrNameLst>
                                          <p:attrName>ppt_y</p:attrName>
                                        </p:attrNameLst>
                                      </p:cBhvr>
                                      <p:tavLst>
                                        <p:tav tm="0" fmla="#ppt_y-sin(pi*$)/3">
                                          <p:val>
                                            <p:fltVal val="0.5"/>
                                          </p:val>
                                        </p:tav>
                                        <p:tav tm="100000">
                                          <p:val>
                                            <p:fltVal val="1"/>
                                          </p:val>
                                        </p:tav>
                                      </p:tavLst>
                                    </p:anim>
                                    <p:anim calcmode="lin" valueType="num">
                                      <p:cBhvr>
                                        <p:cTn id="52" dur="664" tmFilter="0, 0; 0.125,0.2665; 0.25,0.4; 0.375,0.465; 0.5,0.5;  0.625,0.535; 0.75,0.6; 0.875,0.7335; 1,1">
                                          <p:stCondLst>
                                            <p:cond delay="664"/>
                                          </p:stCondLst>
                                        </p:cTn>
                                        <p:tgtEl>
                                          <p:spTgt spid="3">
                                            <p:txEl>
                                              <p:pRg st="10" end="10"/>
                                            </p:txEl>
                                          </p:spTgt>
                                        </p:tgtEl>
                                        <p:attrNameLst>
                                          <p:attrName>ppt_y</p:attrName>
                                        </p:attrNameLst>
                                      </p:cBhvr>
                                      <p:tavLst>
                                        <p:tav tm="0" fmla="#ppt_y-sin(pi*$)/9">
                                          <p:val>
                                            <p:fltVal val="0"/>
                                          </p:val>
                                        </p:tav>
                                        <p:tav tm="100000">
                                          <p:val>
                                            <p:fltVal val="1"/>
                                          </p:val>
                                        </p:tav>
                                      </p:tavLst>
                                    </p:anim>
                                    <p:anim calcmode="lin" valueType="num">
                                      <p:cBhvr>
                                        <p:cTn id="53" dur="332" tmFilter="0, 0; 0.125,0.2665; 0.25,0.4; 0.375,0.465; 0.5,0.5;  0.625,0.535; 0.75,0.6; 0.875,0.7335; 1,1">
                                          <p:stCondLst>
                                            <p:cond delay="1324"/>
                                          </p:stCondLst>
                                        </p:cTn>
                                        <p:tgtEl>
                                          <p:spTgt spid="3">
                                            <p:txEl>
                                              <p:pRg st="10" end="10"/>
                                            </p:txEl>
                                          </p:spTgt>
                                        </p:tgtEl>
                                        <p:attrNameLst>
                                          <p:attrName>ppt_y</p:attrName>
                                        </p:attrNameLst>
                                      </p:cBhvr>
                                      <p:tavLst>
                                        <p:tav tm="0" fmla="#ppt_y-sin(pi*$)/27">
                                          <p:val>
                                            <p:fltVal val="0"/>
                                          </p:val>
                                        </p:tav>
                                        <p:tav tm="100000">
                                          <p:val>
                                            <p:fltVal val="1"/>
                                          </p:val>
                                        </p:tav>
                                      </p:tavLst>
                                    </p:anim>
                                    <p:anim calcmode="lin" valueType="num">
                                      <p:cBhvr>
                                        <p:cTn id="54" dur="164" tmFilter="0, 0; 0.125,0.2665; 0.25,0.4; 0.375,0.465; 0.5,0.5;  0.625,0.535; 0.75,0.6; 0.875,0.7335; 1,1">
                                          <p:stCondLst>
                                            <p:cond delay="1656"/>
                                          </p:stCondLst>
                                        </p:cTn>
                                        <p:tgtEl>
                                          <p:spTgt spid="3">
                                            <p:txEl>
                                              <p:pRg st="10" end="10"/>
                                            </p:txEl>
                                          </p:spTgt>
                                        </p:tgtEl>
                                        <p:attrNameLst>
                                          <p:attrName>ppt_y</p:attrName>
                                        </p:attrNameLst>
                                      </p:cBhvr>
                                      <p:tavLst>
                                        <p:tav tm="0" fmla="#ppt_y-sin(pi*$)/81">
                                          <p:val>
                                            <p:fltVal val="0"/>
                                          </p:val>
                                        </p:tav>
                                        <p:tav tm="100000">
                                          <p:val>
                                            <p:fltVal val="1"/>
                                          </p:val>
                                        </p:tav>
                                      </p:tavLst>
                                    </p:anim>
                                    <p:animScale>
                                      <p:cBhvr>
                                        <p:cTn id="55" dur="26">
                                          <p:stCondLst>
                                            <p:cond delay="650"/>
                                          </p:stCondLst>
                                        </p:cTn>
                                        <p:tgtEl>
                                          <p:spTgt spid="3">
                                            <p:txEl>
                                              <p:pRg st="10" end="10"/>
                                            </p:txEl>
                                          </p:spTgt>
                                        </p:tgtEl>
                                      </p:cBhvr>
                                      <p:to x="100000" y="60000"/>
                                    </p:animScale>
                                    <p:animScale>
                                      <p:cBhvr>
                                        <p:cTn id="56" dur="166" decel="50000">
                                          <p:stCondLst>
                                            <p:cond delay="676"/>
                                          </p:stCondLst>
                                        </p:cTn>
                                        <p:tgtEl>
                                          <p:spTgt spid="3">
                                            <p:txEl>
                                              <p:pRg st="10" end="10"/>
                                            </p:txEl>
                                          </p:spTgt>
                                        </p:tgtEl>
                                      </p:cBhvr>
                                      <p:to x="100000" y="100000"/>
                                    </p:animScale>
                                    <p:animScale>
                                      <p:cBhvr>
                                        <p:cTn id="57" dur="26">
                                          <p:stCondLst>
                                            <p:cond delay="1312"/>
                                          </p:stCondLst>
                                        </p:cTn>
                                        <p:tgtEl>
                                          <p:spTgt spid="3">
                                            <p:txEl>
                                              <p:pRg st="10" end="10"/>
                                            </p:txEl>
                                          </p:spTgt>
                                        </p:tgtEl>
                                      </p:cBhvr>
                                      <p:to x="100000" y="80000"/>
                                    </p:animScale>
                                    <p:animScale>
                                      <p:cBhvr>
                                        <p:cTn id="58" dur="166" decel="50000">
                                          <p:stCondLst>
                                            <p:cond delay="1338"/>
                                          </p:stCondLst>
                                        </p:cTn>
                                        <p:tgtEl>
                                          <p:spTgt spid="3">
                                            <p:txEl>
                                              <p:pRg st="10" end="10"/>
                                            </p:txEl>
                                          </p:spTgt>
                                        </p:tgtEl>
                                      </p:cBhvr>
                                      <p:to x="100000" y="100000"/>
                                    </p:animScale>
                                    <p:animScale>
                                      <p:cBhvr>
                                        <p:cTn id="59" dur="26">
                                          <p:stCondLst>
                                            <p:cond delay="1642"/>
                                          </p:stCondLst>
                                        </p:cTn>
                                        <p:tgtEl>
                                          <p:spTgt spid="3">
                                            <p:txEl>
                                              <p:pRg st="10" end="10"/>
                                            </p:txEl>
                                          </p:spTgt>
                                        </p:tgtEl>
                                      </p:cBhvr>
                                      <p:to x="100000" y="90000"/>
                                    </p:animScale>
                                    <p:animScale>
                                      <p:cBhvr>
                                        <p:cTn id="60" dur="166" decel="50000">
                                          <p:stCondLst>
                                            <p:cond delay="1668"/>
                                          </p:stCondLst>
                                        </p:cTn>
                                        <p:tgtEl>
                                          <p:spTgt spid="3">
                                            <p:txEl>
                                              <p:pRg st="10" end="10"/>
                                            </p:txEl>
                                          </p:spTgt>
                                        </p:tgtEl>
                                      </p:cBhvr>
                                      <p:to x="100000" y="100000"/>
                                    </p:animScale>
                                    <p:animScale>
                                      <p:cBhvr>
                                        <p:cTn id="61" dur="26">
                                          <p:stCondLst>
                                            <p:cond delay="1808"/>
                                          </p:stCondLst>
                                        </p:cTn>
                                        <p:tgtEl>
                                          <p:spTgt spid="3">
                                            <p:txEl>
                                              <p:pRg st="10" end="10"/>
                                            </p:txEl>
                                          </p:spTgt>
                                        </p:tgtEl>
                                      </p:cBhvr>
                                      <p:to x="100000" y="95000"/>
                                    </p:animScale>
                                    <p:animScale>
                                      <p:cBhvr>
                                        <p:cTn id="62" dur="166" decel="50000">
                                          <p:stCondLst>
                                            <p:cond delay="1834"/>
                                          </p:stCondLst>
                                        </p:cTn>
                                        <p:tgtEl>
                                          <p:spTgt spid="3">
                                            <p:txEl>
                                              <p:pRg st="10" end="10"/>
                                            </p:txEl>
                                          </p:spTgt>
                                        </p:tgtEl>
                                      </p:cBhvr>
                                      <p:to x="100000" y="100000"/>
                                    </p:animScale>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8" end="8"/>
                                            </p:txEl>
                                          </p:spTgt>
                                        </p:tgtEl>
                                        <p:attrNameLst>
                                          <p:attrName>style.visibility</p:attrName>
                                        </p:attrNameLst>
                                      </p:cBhvr>
                                      <p:to>
                                        <p:strVal val="visible"/>
                                      </p:to>
                                    </p:set>
                                    <p:anim calcmode="lin" valueType="num">
                                      <p:cBhvr additive="base">
                                        <p:cTn id="67"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8B2FD-00A9-12D6-C66C-23C583611B1D}"/>
              </a:ext>
            </a:extLst>
          </p:cNvPr>
          <p:cNvSpPr>
            <a:spLocks noGrp="1"/>
          </p:cNvSpPr>
          <p:nvPr>
            <p:ph type="title"/>
          </p:nvPr>
        </p:nvSpPr>
        <p:spPr/>
        <p:txBody>
          <a:bodyPr>
            <a:normAutofit/>
          </a:bodyPr>
          <a:lstStyle/>
          <a:p>
            <a:r>
              <a:rPr lang="en-US" sz="4000" b="1" i="0" dirty="0">
                <a:effectLst/>
                <a:latin typeface="+mn-lt"/>
              </a:rPr>
              <a:t>Drawbacks of Using Stored Procedures</a:t>
            </a:r>
            <a:endParaRPr lang="en-IN" sz="4000" b="1" dirty="0">
              <a:latin typeface="+mn-lt"/>
            </a:endParaRPr>
          </a:p>
        </p:txBody>
      </p:sp>
      <p:sp>
        <p:nvSpPr>
          <p:cNvPr id="3" name="Content Placeholder 2">
            <a:extLst>
              <a:ext uri="{FF2B5EF4-FFF2-40B4-BE49-F238E27FC236}">
                <a16:creationId xmlns:a16="http://schemas.microsoft.com/office/drawing/2014/main" id="{6EFA41F4-6EA8-DCD7-C405-F9A8F5CAA428}"/>
              </a:ext>
            </a:extLst>
          </p:cNvPr>
          <p:cNvSpPr>
            <a:spLocks noGrp="1"/>
          </p:cNvSpPr>
          <p:nvPr>
            <p:ph idx="1"/>
          </p:nvPr>
        </p:nvSpPr>
        <p:spPr>
          <a:xfrm>
            <a:off x="363984" y="2006353"/>
            <a:ext cx="11105965" cy="4669655"/>
          </a:xfrm>
        </p:spPr>
        <p:txBody>
          <a:bodyPr>
            <a:normAutofit fontScale="92500" lnSpcReduction="20000"/>
          </a:bodyPr>
          <a:lstStyle/>
          <a:p>
            <a:pPr algn="just">
              <a:buFont typeface="Arial" panose="020B0604020202020204" pitchFamily="34" charset="0"/>
              <a:buChar char="•"/>
            </a:pPr>
            <a:r>
              <a:rPr lang="en-US" b="0" i="0" dirty="0">
                <a:effectLst/>
              </a:rPr>
              <a:t>If we use stored procedures, the memory of every connection that uses those stored procedures will increase substantially. Also, if we overuse many logical applications inside stored procedures, CPU usage will increase. It is because the database server is not well-designed for logical operations.</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Stored procedure constructs are not designed to develop complex and flexible business logic.</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It is challenging to debug stored procedures. Only a few database management systems allow us to debug stored procedures. Unfortunately, MySQL does not provide facilities for debugging stored procedures.</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It is not easy to develop and maintain stored procedures. Developing and maintaining stored procedures are often required a specialized skill set that not all application developers possess. It may lead to problems in both the application development and maintenance phases.</a:t>
            </a:r>
          </a:p>
          <a:p>
            <a:endParaRPr lang="en-IN" dirty="0"/>
          </a:p>
        </p:txBody>
      </p:sp>
      <p:pic>
        <p:nvPicPr>
          <p:cNvPr id="4" name="Google Shape;214;p1" descr="Logo&#10;&#10;Description automatically generated">
            <a:extLst>
              <a:ext uri="{FF2B5EF4-FFF2-40B4-BE49-F238E27FC236}">
                <a16:creationId xmlns:a16="http://schemas.microsoft.com/office/drawing/2014/main" id="{692F1002-1B4F-FE96-9D89-4954E7A47D38}"/>
              </a:ext>
            </a:extLst>
          </p:cNvPr>
          <p:cNvPicPr preferRelativeResize="0"/>
          <p:nvPr/>
        </p:nvPicPr>
        <p:blipFill rotWithShape="1">
          <a:blip r:embed="rId2">
            <a:alphaModFix/>
          </a:blip>
          <a:srcRect/>
          <a:stretch/>
        </p:blipFill>
        <p:spPr>
          <a:xfrm>
            <a:off x="11382374" y="5972175"/>
            <a:ext cx="809625" cy="867248"/>
          </a:xfrm>
          <a:prstGeom prst="rect">
            <a:avLst/>
          </a:prstGeom>
          <a:noFill/>
          <a:ln>
            <a:noFill/>
          </a:ln>
        </p:spPr>
      </p:pic>
    </p:spTree>
    <p:extLst>
      <p:ext uri="{BB962C8B-B14F-4D97-AF65-F5344CB8AC3E}">
        <p14:creationId xmlns:p14="http://schemas.microsoft.com/office/powerpoint/2010/main" val="1189615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1000"/>
                                        <p:tgtEl>
                                          <p:spTgt spid="3">
                                            <p:txEl>
                                              <p:pRg st="6" end="6"/>
                                            </p:txEl>
                                          </p:spTgt>
                                        </p:tgtEl>
                                      </p:cBhvr>
                                    </p:animEffect>
                                    <p:anim calcmode="lin" valueType="num">
                                      <p:cBhvr>
                                        <p:cTn id="32"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8" name="Picture 17">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F8B3A6B-033D-FD9A-68CD-CFFCFDD56CF6}"/>
              </a:ext>
            </a:extLst>
          </p:cNvPr>
          <p:cNvSpPr>
            <a:spLocks noGrp="1"/>
          </p:cNvSpPr>
          <p:nvPr>
            <p:ph idx="1"/>
          </p:nvPr>
        </p:nvSpPr>
        <p:spPr>
          <a:xfrm>
            <a:off x="399495" y="2336873"/>
            <a:ext cx="5397623" cy="1853387"/>
          </a:xfrm>
        </p:spPr>
        <p:txBody>
          <a:bodyPr>
            <a:normAutofit/>
          </a:bodyPr>
          <a:lstStyle/>
          <a:p>
            <a:pPr marL="0" indent="0" algn="ctr">
              <a:buNone/>
            </a:pPr>
            <a:r>
              <a:rPr lang="en-US" sz="7200" b="1" dirty="0"/>
              <a:t>THANK YOU</a:t>
            </a:r>
            <a:endParaRPr lang="en-IN" sz="7200" b="1" dirty="0"/>
          </a:p>
        </p:txBody>
      </p:sp>
      <p:pic>
        <p:nvPicPr>
          <p:cNvPr id="7" name="Graphic 6" descr="Handshake">
            <a:extLst>
              <a:ext uri="{FF2B5EF4-FFF2-40B4-BE49-F238E27FC236}">
                <a16:creationId xmlns:a16="http://schemas.microsoft.com/office/drawing/2014/main" id="{BC2F6AFB-4095-2607-3034-18F88FE197D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798842" y="547456"/>
            <a:ext cx="5608320" cy="5608320"/>
          </a:xfrm>
          <a:prstGeom prst="rect">
            <a:avLst/>
          </a:prstGeom>
          <a:ln>
            <a:noFill/>
          </a:ln>
          <a:effectLst>
            <a:outerShdw blurRad="76200" dist="63500" dir="5040000" algn="tl" rotWithShape="0">
              <a:srgbClr val="000000">
                <a:alpha val="41000"/>
              </a:srgbClr>
            </a:outerShdw>
          </a:effectLst>
        </p:spPr>
      </p:pic>
      <p:pic>
        <p:nvPicPr>
          <p:cNvPr id="2" name="Google Shape;214;p1" descr="Logo&#10;&#10;Description automatically generated">
            <a:extLst>
              <a:ext uri="{FF2B5EF4-FFF2-40B4-BE49-F238E27FC236}">
                <a16:creationId xmlns:a16="http://schemas.microsoft.com/office/drawing/2014/main" id="{AF4A5C4D-8019-F1C4-9F35-E0E030B3568F}"/>
              </a:ext>
            </a:extLst>
          </p:cNvPr>
          <p:cNvPicPr preferRelativeResize="0"/>
          <p:nvPr/>
        </p:nvPicPr>
        <p:blipFill rotWithShape="1">
          <a:blip r:embed="rId6">
            <a:alphaModFix/>
          </a:blip>
          <a:srcRect/>
          <a:stretch/>
        </p:blipFill>
        <p:spPr>
          <a:xfrm>
            <a:off x="10950572" y="5619748"/>
            <a:ext cx="1238252" cy="1238252"/>
          </a:xfrm>
          <a:prstGeom prst="rect">
            <a:avLst/>
          </a:prstGeom>
          <a:noFill/>
          <a:ln>
            <a:noFill/>
          </a:ln>
        </p:spPr>
      </p:pic>
    </p:spTree>
    <p:extLst>
      <p:ext uri="{BB962C8B-B14F-4D97-AF65-F5344CB8AC3E}">
        <p14:creationId xmlns:p14="http://schemas.microsoft.com/office/powerpoint/2010/main" val="3359647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CF527-D071-2946-EA7F-D484EC51777C}"/>
              </a:ext>
            </a:extLst>
          </p:cNvPr>
          <p:cNvSpPr>
            <a:spLocks noGrp="1"/>
          </p:cNvSpPr>
          <p:nvPr>
            <p:ph type="title"/>
          </p:nvPr>
        </p:nvSpPr>
        <p:spPr/>
        <p:txBody>
          <a:bodyPr>
            <a:noAutofit/>
          </a:bodyPr>
          <a:lstStyle/>
          <a:p>
            <a:r>
              <a:rPr lang="en-US" sz="4000" b="1" i="0" dirty="0">
                <a:effectLst/>
                <a:latin typeface="+mn-lt"/>
                <a:cs typeface="Aharoni" panose="02010803020104030203" pitchFamily="2" charset="-79"/>
              </a:rPr>
              <a:t>What are the Benefits of using a Stored Procedure in SQL?</a:t>
            </a:r>
            <a:endParaRPr lang="en-IN" sz="4000" b="1" dirty="0">
              <a:latin typeface="+mn-lt"/>
              <a:cs typeface="Aharoni" panose="02010803020104030203" pitchFamily="2" charset="-79"/>
            </a:endParaRPr>
          </a:p>
        </p:txBody>
      </p:sp>
      <p:sp>
        <p:nvSpPr>
          <p:cNvPr id="3" name="Content Placeholder 2">
            <a:extLst>
              <a:ext uri="{FF2B5EF4-FFF2-40B4-BE49-F238E27FC236}">
                <a16:creationId xmlns:a16="http://schemas.microsoft.com/office/drawing/2014/main" id="{8FFF7CB6-6158-83D9-8800-F990BC9AFF90}"/>
              </a:ext>
            </a:extLst>
          </p:cNvPr>
          <p:cNvSpPr>
            <a:spLocks noGrp="1"/>
          </p:cNvSpPr>
          <p:nvPr>
            <p:ph idx="1"/>
          </p:nvPr>
        </p:nvSpPr>
        <p:spPr>
          <a:xfrm>
            <a:off x="680321" y="2175029"/>
            <a:ext cx="10363500" cy="4385569"/>
          </a:xfrm>
        </p:spPr>
        <p:txBody>
          <a:bodyPr>
            <a:normAutofit/>
          </a:bodyPr>
          <a:lstStyle/>
          <a:p>
            <a:pPr marL="0" indent="0" algn="just">
              <a:buNone/>
            </a:pPr>
            <a:r>
              <a:rPr lang="en-US" b="0" i="0" dirty="0">
                <a:effectLst/>
              </a:rPr>
              <a:t>Stored procedures provide some crucial benefits, which are:</a:t>
            </a:r>
          </a:p>
          <a:p>
            <a:pPr algn="just">
              <a:buFont typeface="Arial" panose="020B0604020202020204" pitchFamily="34" charset="0"/>
              <a:buChar char="•"/>
            </a:pPr>
            <a:r>
              <a:rPr lang="en-US" b="0" i="0" dirty="0">
                <a:effectLst/>
              </a:rPr>
              <a:t>Reusable: As mentioned, multiple users and applications can easily use and reuse stored procedures by merely calling it.</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Easy to modify: You can quickly change the statements in a stored procedure as and when you want to, with the help of the ALTER TABLE command.</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Security: Stored procedures allow you to enhance the security of an application or a database by restricting the users from direct access to the table.</a:t>
            </a:r>
          </a:p>
          <a:p>
            <a:pPr algn="just">
              <a:buFont typeface="Arial" panose="020B0604020202020204" pitchFamily="34" charset="0"/>
              <a:buChar char="•"/>
            </a:pPr>
            <a:endParaRPr lang="en-US" b="0" i="0" dirty="0">
              <a:effectLst/>
              <a:latin typeface="Roboto" panose="02000000000000000000" pitchFamily="2" charset="0"/>
            </a:endParaRPr>
          </a:p>
          <a:p>
            <a:endParaRPr lang="en-IN" dirty="0"/>
          </a:p>
        </p:txBody>
      </p:sp>
      <p:pic>
        <p:nvPicPr>
          <p:cNvPr id="4" name="Google Shape;214;p1" descr="Logo&#10;&#10;Description automatically generated">
            <a:extLst>
              <a:ext uri="{FF2B5EF4-FFF2-40B4-BE49-F238E27FC236}">
                <a16:creationId xmlns:a16="http://schemas.microsoft.com/office/drawing/2014/main" id="{1C61747E-B46F-AD03-E0C8-CC042B2CE33D}"/>
              </a:ext>
            </a:extLst>
          </p:cNvPr>
          <p:cNvPicPr preferRelativeResize="0"/>
          <p:nvPr/>
        </p:nvPicPr>
        <p:blipFill rotWithShape="1">
          <a:blip r:embed="rId2">
            <a:alphaModFix/>
          </a:blip>
          <a:srcRect/>
          <a:stretch/>
        </p:blipFill>
        <p:spPr>
          <a:xfrm>
            <a:off x="10931910" y="5570719"/>
            <a:ext cx="1238252" cy="1238252"/>
          </a:xfrm>
          <a:prstGeom prst="rect">
            <a:avLst/>
          </a:prstGeom>
          <a:noFill/>
          <a:ln>
            <a:noFill/>
          </a:ln>
        </p:spPr>
      </p:pic>
    </p:spTree>
    <p:extLst>
      <p:ext uri="{BB962C8B-B14F-4D97-AF65-F5344CB8AC3E}">
        <p14:creationId xmlns:p14="http://schemas.microsoft.com/office/powerpoint/2010/main" val="71237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1000"/>
                                        <p:tgtEl>
                                          <p:spTgt spid="3">
                                            <p:txEl>
                                              <p:pRg st="5" end="5"/>
                                            </p:txEl>
                                          </p:spTgt>
                                        </p:tgtEl>
                                      </p:cBhvr>
                                    </p:animEffect>
                                    <p:anim calcmode="lin" valueType="num">
                                      <p:cBhvr>
                                        <p:cTn id="3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06A2-DF8F-1DDD-708B-DBD7412D58BB}"/>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1F40B018-DFE3-1B40-3D40-8C86B85AF5AA}"/>
              </a:ext>
            </a:extLst>
          </p:cNvPr>
          <p:cNvSpPr>
            <a:spLocks noGrp="1"/>
          </p:cNvSpPr>
          <p:nvPr>
            <p:ph idx="1"/>
          </p:nvPr>
        </p:nvSpPr>
        <p:spPr>
          <a:xfrm>
            <a:off x="680321" y="2336873"/>
            <a:ext cx="9613861" cy="3599316"/>
          </a:xfrm>
        </p:spPr>
        <p:txBody>
          <a:bodyPr/>
          <a:lstStyle/>
          <a:p>
            <a:pPr algn="just">
              <a:buFont typeface="Arial" panose="020B0604020202020204" pitchFamily="34" charset="0"/>
              <a:buChar char="•"/>
            </a:pPr>
            <a:r>
              <a:rPr lang="en-US" b="0" i="0" dirty="0">
                <a:effectLst/>
              </a:rPr>
              <a:t>Low network traffic: The server only passes the procedure name instead of the whole query, reducing network traffic.</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Increases performance: Upon the first use, a plan for the stored procedure is created and stored in the buffer pool for quick execution for the next time.</a:t>
            </a:r>
          </a:p>
          <a:p>
            <a:endParaRPr lang="en-IN" dirty="0"/>
          </a:p>
        </p:txBody>
      </p:sp>
      <p:pic>
        <p:nvPicPr>
          <p:cNvPr id="4" name="Google Shape;214;p1" descr="Logo&#10;&#10;Description automatically generated">
            <a:extLst>
              <a:ext uri="{FF2B5EF4-FFF2-40B4-BE49-F238E27FC236}">
                <a16:creationId xmlns:a16="http://schemas.microsoft.com/office/drawing/2014/main" id="{F07C77BA-76A4-452E-72E3-8B3AFB30284D}"/>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3592418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9B02D-94C8-D4E5-0C2B-07F6123055AC}"/>
              </a:ext>
            </a:extLst>
          </p:cNvPr>
          <p:cNvSpPr>
            <a:spLocks noGrp="1"/>
          </p:cNvSpPr>
          <p:nvPr>
            <p:ph type="title"/>
          </p:nvPr>
        </p:nvSpPr>
        <p:spPr/>
        <p:txBody>
          <a:bodyPr>
            <a:normAutofit/>
          </a:bodyPr>
          <a:lstStyle/>
          <a:p>
            <a:r>
              <a:rPr lang="en-US" sz="4000" b="1" dirty="0"/>
              <a:t>SYNTAX IN SNOWFLAKE</a:t>
            </a:r>
            <a:endParaRPr lang="en-IN" sz="4000" b="1" dirty="0"/>
          </a:p>
        </p:txBody>
      </p:sp>
      <p:pic>
        <p:nvPicPr>
          <p:cNvPr id="4" name="Google Shape;214;p1" descr="Logo&#10;&#10;Description automatically generated">
            <a:extLst>
              <a:ext uri="{FF2B5EF4-FFF2-40B4-BE49-F238E27FC236}">
                <a16:creationId xmlns:a16="http://schemas.microsoft.com/office/drawing/2014/main" id="{EBCBAE50-218D-82A1-05BB-E14471AD4C18}"/>
              </a:ext>
            </a:extLst>
          </p:cNvPr>
          <p:cNvPicPr preferRelativeResize="0"/>
          <p:nvPr/>
        </p:nvPicPr>
        <p:blipFill rotWithShape="1">
          <a:blip r:embed="rId2">
            <a:alphaModFix/>
          </a:blip>
          <a:srcRect/>
          <a:stretch/>
        </p:blipFill>
        <p:spPr>
          <a:xfrm>
            <a:off x="11052698" y="5753100"/>
            <a:ext cx="1139301" cy="1104900"/>
          </a:xfrm>
          <a:prstGeom prst="rect">
            <a:avLst/>
          </a:prstGeom>
          <a:noFill/>
          <a:ln>
            <a:noFill/>
          </a:ln>
        </p:spPr>
      </p:pic>
      <p:pic>
        <p:nvPicPr>
          <p:cNvPr id="8" name="Content Placeholder 7">
            <a:extLst>
              <a:ext uri="{FF2B5EF4-FFF2-40B4-BE49-F238E27FC236}">
                <a16:creationId xmlns:a16="http://schemas.microsoft.com/office/drawing/2014/main" id="{319583BA-EB21-E978-D92F-3085B2A4690F}"/>
              </a:ext>
            </a:extLst>
          </p:cNvPr>
          <p:cNvPicPr>
            <a:picLocks noGrp="1" noChangeAspect="1"/>
          </p:cNvPicPr>
          <p:nvPr>
            <p:ph idx="1"/>
          </p:nvPr>
        </p:nvPicPr>
        <p:blipFill>
          <a:blip r:embed="rId3"/>
          <a:stretch>
            <a:fillRect/>
          </a:stretch>
        </p:blipFill>
        <p:spPr>
          <a:xfrm>
            <a:off x="521033" y="2312566"/>
            <a:ext cx="9884488" cy="3792206"/>
          </a:xfrm>
        </p:spPr>
      </p:pic>
    </p:spTree>
    <p:extLst>
      <p:ext uri="{BB962C8B-B14F-4D97-AF65-F5344CB8AC3E}">
        <p14:creationId xmlns:p14="http://schemas.microsoft.com/office/powerpoint/2010/main" val="2518306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9B02D-94C8-D4E5-0C2B-07F6123055AC}"/>
              </a:ext>
            </a:extLst>
          </p:cNvPr>
          <p:cNvSpPr>
            <a:spLocks noGrp="1"/>
          </p:cNvSpPr>
          <p:nvPr>
            <p:ph type="title"/>
          </p:nvPr>
        </p:nvSpPr>
        <p:spPr/>
        <p:txBody>
          <a:bodyPr>
            <a:normAutofit/>
          </a:bodyPr>
          <a:lstStyle/>
          <a:p>
            <a:r>
              <a:rPr lang="en-US" sz="4000" b="1" dirty="0"/>
              <a:t>SYNTAX IN SNOWFLAKE</a:t>
            </a:r>
            <a:endParaRPr lang="en-IN" sz="4000" b="1" dirty="0"/>
          </a:p>
        </p:txBody>
      </p:sp>
      <p:sp>
        <p:nvSpPr>
          <p:cNvPr id="3" name="Content Placeholder 2">
            <a:extLst>
              <a:ext uri="{FF2B5EF4-FFF2-40B4-BE49-F238E27FC236}">
                <a16:creationId xmlns:a16="http://schemas.microsoft.com/office/drawing/2014/main" id="{87F1AC5A-EB04-D561-A1D4-01E58733BD48}"/>
              </a:ext>
            </a:extLst>
          </p:cNvPr>
          <p:cNvSpPr>
            <a:spLocks noGrp="1"/>
          </p:cNvSpPr>
          <p:nvPr>
            <p:ph idx="1"/>
          </p:nvPr>
        </p:nvSpPr>
        <p:spPr>
          <a:xfrm>
            <a:off x="680321" y="2104008"/>
            <a:ext cx="10372378" cy="4527611"/>
          </a:xfrm>
        </p:spPr>
        <p:txBody>
          <a:bodyPr>
            <a:normAutofit fontScale="92500" lnSpcReduction="20000"/>
          </a:bodyPr>
          <a:lstStyle/>
          <a:p>
            <a:pPr marL="0" indent="0">
              <a:buNone/>
            </a:pPr>
            <a:r>
              <a:rPr lang="en-US" b="1" i="0" dirty="0">
                <a:solidFill>
                  <a:schemeClr val="bg1">
                    <a:lumMod val="95000"/>
                    <a:lumOff val="5000"/>
                  </a:schemeClr>
                </a:solidFill>
                <a:effectLst/>
              </a:rPr>
              <a:t>CREATE OR REPLACE PROCEDURE </a:t>
            </a:r>
            <a:r>
              <a:rPr lang="en-US" b="1" i="0" dirty="0">
                <a:effectLst/>
              </a:rPr>
              <a:t>&lt;name&gt; ( [ &lt;</a:t>
            </a:r>
            <a:r>
              <a:rPr lang="en-US" b="1" i="0" dirty="0" err="1">
                <a:effectLst/>
              </a:rPr>
              <a:t>arg_name</a:t>
            </a:r>
            <a:r>
              <a:rPr lang="en-US" b="1" i="0" dirty="0">
                <a:effectLst/>
              </a:rPr>
              <a:t>&gt; &lt;</a:t>
            </a:r>
            <a:r>
              <a:rPr lang="en-US" b="1" i="0" dirty="0" err="1">
                <a:effectLst/>
              </a:rPr>
              <a:t>arg_data_type</a:t>
            </a:r>
            <a:r>
              <a:rPr lang="en-US" b="1" i="0" dirty="0">
                <a:effectLst/>
              </a:rPr>
              <a:t>&gt; ] [ , ... ] ) </a:t>
            </a:r>
          </a:p>
          <a:p>
            <a:pPr marL="0" indent="0">
              <a:buNone/>
            </a:pPr>
            <a:r>
              <a:rPr lang="en-US" b="1" i="0" dirty="0">
                <a:effectLst/>
              </a:rPr>
              <a:t>  </a:t>
            </a:r>
            <a:r>
              <a:rPr lang="en-US" b="1" i="0" dirty="0">
                <a:solidFill>
                  <a:schemeClr val="bg1">
                    <a:lumMod val="95000"/>
                    <a:lumOff val="5000"/>
                  </a:schemeClr>
                </a:solidFill>
                <a:effectLst/>
              </a:rPr>
              <a:t>RETURNS </a:t>
            </a:r>
            <a:r>
              <a:rPr lang="en-US" b="1" i="0" dirty="0">
                <a:effectLst/>
              </a:rPr>
              <a:t>&lt;</a:t>
            </a:r>
            <a:r>
              <a:rPr lang="en-US" b="1" i="0" dirty="0" err="1">
                <a:effectLst/>
              </a:rPr>
              <a:t>result_data_type</a:t>
            </a:r>
            <a:r>
              <a:rPr lang="en-US" b="1" i="0" dirty="0">
                <a:effectLst/>
              </a:rPr>
              <a:t>&gt; </a:t>
            </a:r>
          </a:p>
          <a:p>
            <a:pPr marL="0" indent="0">
              <a:buNone/>
            </a:pPr>
            <a:r>
              <a:rPr lang="en-US" b="1" i="0" dirty="0">
                <a:effectLst/>
              </a:rPr>
              <a:t>  </a:t>
            </a:r>
            <a:r>
              <a:rPr lang="en-US" b="1" i="0" dirty="0">
                <a:solidFill>
                  <a:schemeClr val="bg1">
                    <a:lumMod val="95000"/>
                    <a:lumOff val="5000"/>
                  </a:schemeClr>
                </a:solidFill>
                <a:effectLst/>
              </a:rPr>
              <a:t>LANGUAGE SQL </a:t>
            </a:r>
          </a:p>
          <a:p>
            <a:pPr marL="0" indent="0">
              <a:buNone/>
            </a:pPr>
            <a:r>
              <a:rPr lang="en-US" b="1" i="0" dirty="0">
                <a:solidFill>
                  <a:schemeClr val="bg1">
                    <a:lumMod val="95000"/>
                    <a:lumOff val="5000"/>
                  </a:schemeClr>
                </a:solidFill>
                <a:effectLst/>
              </a:rPr>
              <a:t>AS </a:t>
            </a:r>
          </a:p>
          <a:p>
            <a:pPr marL="0" indent="0">
              <a:buNone/>
            </a:pPr>
            <a:r>
              <a:rPr lang="en-US" b="1" i="0" dirty="0">
                <a:effectLst/>
              </a:rPr>
              <a:t>  </a:t>
            </a:r>
            <a:r>
              <a:rPr lang="en-US" b="1" i="0" dirty="0">
                <a:solidFill>
                  <a:schemeClr val="bg1">
                    <a:lumMod val="95000"/>
                    <a:lumOff val="5000"/>
                  </a:schemeClr>
                </a:solidFill>
                <a:effectLst/>
              </a:rPr>
              <a:t>$$ </a:t>
            </a:r>
          </a:p>
          <a:p>
            <a:pPr marL="0" indent="0">
              <a:buNone/>
            </a:pPr>
            <a:r>
              <a:rPr lang="en-US" b="1" i="0" dirty="0">
                <a:effectLst/>
              </a:rPr>
              <a:t>     &lt;</a:t>
            </a:r>
            <a:r>
              <a:rPr lang="en-US" b="1" i="0" dirty="0" err="1">
                <a:effectLst/>
              </a:rPr>
              <a:t>procedure_body</a:t>
            </a:r>
            <a:r>
              <a:rPr lang="en-US" b="1" i="0" dirty="0">
                <a:effectLst/>
              </a:rPr>
              <a:t>&gt; </a:t>
            </a:r>
          </a:p>
          <a:p>
            <a:pPr marL="0" indent="0">
              <a:buNone/>
            </a:pPr>
            <a:r>
              <a:rPr lang="en-US" b="1" i="0" dirty="0">
                <a:effectLst/>
              </a:rPr>
              <a:t>  </a:t>
            </a:r>
            <a:r>
              <a:rPr lang="en-US" b="1" i="0" dirty="0">
                <a:solidFill>
                  <a:schemeClr val="bg1">
                    <a:lumMod val="95000"/>
                    <a:lumOff val="5000"/>
                  </a:schemeClr>
                </a:solidFill>
                <a:effectLst/>
              </a:rPr>
              <a:t>$$ </a:t>
            </a:r>
          </a:p>
          <a:p>
            <a:pPr marL="0" indent="0">
              <a:buNone/>
            </a:pPr>
            <a:r>
              <a:rPr lang="en-US" b="1" i="0" dirty="0">
                <a:solidFill>
                  <a:schemeClr val="bg1">
                    <a:lumMod val="95000"/>
                    <a:lumOff val="5000"/>
                  </a:schemeClr>
                </a:solidFill>
                <a:effectLst/>
              </a:rPr>
              <a:t>;</a:t>
            </a:r>
          </a:p>
          <a:p>
            <a:pPr marL="0" indent="0">
              <a:buNone/>
            </a:pPr>
            <a:endParaRPr lang="en-US" b="1" i="0" dirty="0">
              <a:effectLst/>
              <a:latin typeface="inherit"/>
            </a:endParaRPr>
          </a:p>
          <a:p>
            <a:pPr marL="0" indent="0" algn="just">
              <a:buNone/>
            </a:pPr>
            <a:r>
              <a:rPr lang="en-US" b="1" i="0" dirty="0">
                <a:solidFill>
                  <a:schemeClr val="bg1">
                    <a:lumMod val="85000"/>
                    <a:lumOff val="15000"/>
                  </a:schemeClr>
                </a:solidFill>
                <a:effectLst/>
              </a:rPr>
              <a:t>Note</a:t>
            </a:r>
            <a:r>
              <a:rPr lang="en-US" b="0" i="0" dirty="0">
                <a:solidFill>
                  <a:schemeClr val="tx1">
                    <a:lumMod val="95000"/>
                  </a:schemeClr>
                </a:solidFill>
                <a:effectLst/>
              </a:rPr>
              <a:t> that you must use string literal delimiters (‘ or $$) around the procedure definition(body) if you are creating a Snowflake Scripting procedure in Classic Web Interface or </a:t>
            </a:r>
            <a:r>
              <a:rPr lang="en-US" b="0" i="0" dirty="0" err="1">
                <a:solidFill>
                  <a:schemeClr val="tx1">
                    <a:lumMod val="95000"/>
                  </a:schemeClr>
                </a:solidFill>
                <a:effectLst/>
              </a:rPr>
              <a:t>SnowSQL</a:t>
            </a:r>
            <a:r>
              <a:rPr lang="en-US" b="0" i="0" dirty="0">
                <a:solidFill>
                  <a:schemeClr val="tx1">
                    <a:lumMod val="95000"/>
                  </a:schemeClr>
                </a:solidFill>
                <a:effectLst/>
              </a:rPr>
              <a:t>. The string literal delimiters (‘ or $$) are not mandatory when writing procedures in </a:t>
            </a:r>
            <a:r>
              <a:rPr lang="en-US" b="0" i="0" dirty="0" err="1">
                <a:solidFill>
                  <a:schemeClr val="tx1">
                    <a:lumMod val="95000"/>
                  </a:schemeClr>
                </a:solidFill>
                <a:effectLst/>
              </a:rPr>
              <a:t>SnowSight</a:t>
            </a:r>
            <a:r>
              <a:rPr lang="en-US" b="0" i="0" dirty="0">
                <a:solidFill>
                  <a:schemeClr val="tx1">
                    <a:lumMod val="95000"/>
                  </a:schemeClr>
                </a:solidFill>
                <a:effectLst/>
              </a:rPr>
              <a:t>.</a:t>
            </a:r>
            <a:endParaRPr lang="en-IN" dirty="0">
              <a:solidFill>
                <a:schemeClr val="tx1">
                  <a:lumMod val="95000"/>
                </a:schemeClr>
              </a:solidFill>
            </a:endParaRPr>
          </a:p>
        </p:txBody>
      </p:sp>
      <p:pic>
        <p:nvPicPr>
          <p:cNvPr id="4" name="Google Shape;214;p1" descr="Logo&#10;&#10;Description automatically generated">
            <a:extLst>
              <a:ext uri="{FF2B5EF4-FFF2-40B4-BE49-F238E27FC236}">
                <a16:creationId xmlns:a16="http://schemas.microsoft.com/office/drawing/2014/main" id="{EBCBAE50-218D-82A1-05BB-E14471AD4C18}"/>
              </a:ext>
            </a:extLst>
          </p:cNvPr>
          <p:cNvPicPr preferRelativeResize="0"/>
          <p:nvPr/>
        </p:nvPicPr>
        <p:blipFill rotWithShape="1">
          <a:blip r:embed="rId2">
            <a:alphaModFix/>
          </a:blip>
          <a:srcRect/>
          <a:stretch/>
        </p:blipFill>
        <p:spPr>
          <a:xfrm>
            <a:off x="11052698" y="5753100"/>
            <a:ext cx="1139301" cy="1104900"/>
          </a:xfrm>
          <a:prstGeom prst="rect">
            <a:avLst/>
          </a:prstGeom>
          <a:noFill/>
          <a:ln>
            <a:noFill/>
          </a:ln>
        </p:spPr>
      </p:pic>
    </p:spTree>
    <p:extLst>
      <p:ext uri="{BB962C8B-B14F-4D97-AF65-F5344CB8AC3E}">
        <p14:creationId xmlns:p14="http://schemas.microsoft.com/office/powerpoint/2010/main" val="3512601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fade">
                                      <p:cBhvr>
                                        <p:cTn id="38" dur="1000"/>
                                        <p:tgtEl>
                                          <p:spTgt spid="3">
                                            <p:txEl>
                                              <p:pRg st="4" end="4"/>
                                            </p:txEl>
                                          </p:spTgt>
                                        </p:tgtEl>
                                      </p:cBhvr>
                                    </p:animEffect>
                                    <p:anim calcmode="lin" valueType="num">
                                      <p:cBhvr>
                                        <p:cTn id="3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nodeType="click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animEffect transition="in" filter="barn(inVertical)">
                                      <p:cBhvr>
                                        <p:cTn id="45" dur="500"/>
                                        <p:tgtEl>
                                          <p:spTgt spid="3">
                                            <p:txEl>
                                              <p:pRg st="5" end="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nodeType="clickEffect">
                                  <p:stCondLst>
                                    <p:cond delay="0"/>
                                  </p:stCondLst>
                                  <p:childTnLst>
                                    <p:set>
                                      <p:cBhvr>
                                        <p:cTn id="49" dur="1" fill="hold">
                                          <p:stCondLst>
                                            <p:cond delay="0"/>
                                          </p:stCondLst>
                                        </p:cTn>
                                        <p:tgtEl>
                                          <p:spTgt spid="3">
                                            <p:txEl>
                                              <p:pRg st="6" end="6"/>
                                            </p:txEl>
                                          </p:spTgt>
                                        </p:tgtEl>
                                        <p:attrNameLst>
                                          <p:attrName>style.visibility</p:attrName>
                                        </p:attrNameLst>
                                      </p:cBhvr>
                                      <p:to>
                                        <p:strVal val="visible"/>
                                      </p:to>
                                    </p:set>
                                    <p:animEffect transition="in" filter="barn(inVertical)">
                                      <p:cBhvr>
                                        <p:cTn id="50" dur="500"/>
                                        <p:tgtEl>
                                          <p:spTgt spid="3">
                                            <p:txEl>
                                              <p:pRg st="6" end="6"/>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21"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barn(inVertical)">
                                      <p:cBhvr>
                                        <p:cTn id="55" dur="500"/>
                                        <p:tgtEl>
                                          <p:spTgt spid="3">
                                            <p:txEl>
                                              <p:pRg st="7" end="7"/>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3">
                                            <p:txEl>
                                              <p:pRg st="9" end="9"/>
                                            </p:txEl>
                                          </p:spTgt>
                                        </p:tgtEl>
                                        <p:attrNameLst>
                                          <p:attrName>style.visibility</p:attrName>
                                        </p:attrNameLst>
                                      </p:cBhvr>
                                      <p:to>
                                        <p:strVal val="visible"/>
                                      </p:to>
                                    </p:set>
                                    <p:animEffect transition="in" filter="fade">
                                      <p:cBhvr>
                                        <p:cTn id="60" dur="1000"/>
                                        <p:tgtEl>
                                          <p:spTgt spid="3">
                                            <p:txEl>
                                              <p:pRg st="9" end="9"/>
                                            </p:txEl>
                                          </p:spTgt>
                                        </p:tgtEl>
                                      </p:cBhvr>
                                    </p:animEffect>
                                    <p:anim calcmode="lin" valueType="num">
                                      <p:cBhvr>
                                        <p:cTn id="61"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C3015-F50F-8186-FDB1-13D3EAFF5071}"/>
              </a:ext>
            </a:extLst>
          </p:cNvPr>
          <p:cNvSpPr>
            <a:spLocks noGrp="1"/>
          </p:cNvSpPr>
          <p:nvPr>
            <p:ph type="title"/>
          </p:nvPr>
        </p:nvSpPr>
        <p:spPr/>
        <p:txBody>
          <a:bodyPr>
            <a:normAutofit/>
          </a:bodyPr>
          <a:lstStyle/>
          <a:p>
            <a:r>
              <a:rPr lang="en-US" sz="4000" b="1" dirty="0"/>
              <a:t>SYNTAX IN MYSQL</a:t>
            </a:r>
            <a:endParaRPr lang="en-IN" sz="4000" b="1" dirty="0"/>
          </a:p>
        </p:txBody>
      </p:sp>
      <p:sp>
        <p:nvSpPr>
          <p:cNvPr id="3" name="Content Placeholder 2">
            <a:extLst>
              <a:ext uri="{FF2B5EF4-FFF2-40B4-BE49-F238E27FC236}">
                <a16:creationId xmlns:a16="http://schemas.microsoft.com/office/drawing/2014/main" id="{1EE4B706-A228-2CF0-84A3-A8882814316C}"/>
              </a:ext>
            </a:extLst>
          </p:cNvPr>
          <p:cNvSpPr>
            <a:spLocks noGrp="1"/>
          </p:cNvSpPr>
          <p:nvPr>
            <p:ph idx="1"/>
          </p:nvPr>
        </p:nvSpPr>
        <p:spPr>
          <a:xfrm>
            <a:off x="680321" y="2336872"/>
            <a:ext cx="9613861" cy="4001783"/>
          </a:xfrm>
        </p:spPr>
        <p:txBody>
          <a:bodyPr>
            <a:normAutofit/>
          </a:bodyPr>
          <a:lstStyle/>
          <a:p>
            <a:pPr marL="0" indent="0">
              <a:buNone/>
            </a:pPr>
            <a:r>
              <a:rPr lang="en-US" sz="2400" dirty="0">
                <a:solidFill>
                  <a:schemeClr val="bg1">
                    <a:lumMod val="95000"/>
                    <a:lumOff val="5000"/>
                  </a:schemeClr>
                </a:solidFill>
                <a:latin typeface="Aharoni" panose="02010803020104030203" pitchFamily="2" charset="-79"/>
                <a:cs typeface="Aharoni" panose="02010803020104030203" pitchFamily="2" charset="-79"/>
              </a:rPr>
              <a:t>DELIMITER </a:t>
            </a:r>
          </a:p>
          <a:p>
            <a:pPr marL="0" indent="0">
              <a:buNone/>
            </a:pPr>
            <a:r>
              <a:rPr lang="en-US" sz="2400" dirty="0">
                <a:solidFill>
                  <a:schemeClr val="bg1">
                    <a:lumMod val="95000"/>
                    <a:lumOff val="5000"/>
                  </a:schemeClr>
                </a:solidFill>
                <a:latin typeface="Aharoni" panose="02010803020104030203" pitchFamily="2" charset="-79"/>
                <a:cs typeface="Aharoni" panose="02010803020104030203" pitchFamily="2" charset="-79"/>
              </a:rPr>
              <a:t>&amp;&amp;</a:t>
            </a:r>
          </a:p>
          <a:p>
            <a:pPr marL="0" indent="0">
              <a:buNone/>
            </a:pPr>
            <a:r>
              <a:rPr lang="en-US" sz="2400" dirty="0">
                <a:solidFill>
                  <a:schemeClr val="bg1">
                    <a:lumMod val="95000"/>
                    <a:lumOff val="5000"/>
                  </a:schemeClr>
                </a:solidFill>
                <a:latin typeface="Aharoni" panose="02010803020104030203" pitchFamily="2" charset="-79"/>
                <a:cs typeface="Aharoni" panose="02010803020104030203" pitchFamily="2" charset="-79"/>
              </a:rPr>
              <a:t>CREATE PROCEDURE</a:t>
            </a:r>
            <a:r>
              <a:rPr lang="en-US" sz="2400" dirty="0">
                <a:latin typeface="Aharoni" panose="02010803020104030203" pitchFamily="2" charset="-79"/>
                <a:cs typeface="Aharoni" panose="02010803020104030203" pitchFamily="2" charset="-79"/>
              </a:rPr>
              <a:t> NAME</a:t>
            </a:r>
          </a:p>
          <a:p>
            <a:pPr marL="0" indent="0">
              <a:buNone/>
            </a:pPr>
            <a:r>
              <a:rPr lang="en-US" sz="2400" dirty="0">
                <a:latin typeface="Aharoni" panose="02010803020104030203" pitchFamily="2" charset="-79"/>
                <a:cs typeface="Aharoni" panose="02010803020104030203" pitchFamily="2" charset="-79"/>
              </a:rPr>
              <a:t>   </a:t>
            </a:r>
            <a:r>
              <a:rPr lang="en-US" sz="2400" dirty="0">
                <a:solidFill>
                  <a:schemeClr val="bg1">
                    <a:lumMod val="95000"/>
                    <a:lumOff val="5000"/>
                  </a:schemeClr>
                </a:solidFill>
                <a:latin typeface="Aharoni" panose="02010803020104030203" pitchFamily="2" charset="-79"/>
                <a:cs typeface="Aharoni" panose="02010803020104030203" pitchFamily="2" charset="-79"/>
              </a:rPr>
              <a:t>BEGIN</a:t>
            </a:r>
          </a:p>
          <a:p>
            <a:pPr marL="0" indent="0">
              <a:buNone/>
            </a:pPr>
            <a:r>
              <a:rPr lang="en-US" sz="2400" dirty="0">
                <a:latin typeface="Aharoni" panose="02010803020104030203" pitchFamily="2" charset="-79"/>
                <a:cs typeface="Aharoni" panose="02010803020104030203" pitchFamily="2" charset="-79"/>
              </a:rPr>
              <a:t>	SQL STATEMENT</a:t>
            </a:r>
            <a:endParaRPr lang="en-US" sz="2400" b="1" dirty="0">
              <a:latin typeface="Aharoni" panose="02010803020104030203" pitchFamily="2" charset="-79"/>
              <a:cs typeface="Aharoni" panose="02010803020104030203" pitchFamily="2" charset="-79"/>
            </a:endParaRPr>
          </a:p>
          <a:p>
            <a:pPr marL="0" indent="0">
              <a:buNone/>
            </a:pPr>
            <a:r>
              <a:rPr lang="en-US" sz="2400" dirty="0">
                <a:latin typeface="Aharoni" panose="02010803020104030203" pitchFamily="2" charset="-79"/>
                <a:cs typeface="Aharoni" panose="02010803020104030203" pitchFamily="2" charset="-79"/>
              </a:rPr>
              <a:t>   </a:t>
            </a:r>
            <a:r>
              <a:rPr lang="en-US" sz="2400" dirty="0">
                <a:solidFill>
                  <a:schemeClr val="bg1">
                    <a:lumMod val="95000"/>
                    <a:lumOff val="5000"/>
                  </a:schemeClr>
                </a:solidFill>
                <a:latin typeface="Aharoni" panose="02010803020104030203" pitchFamily="2" charset="-79"/>
                <a:cs typeface="Aharoni" panose="02010803020104030203" pitchFamily="2" charset="-79"/>
              </a:rPr>
              <a:t>END</a:t>
            </a:r>
            <a:r>
              <a:rPr lang="en-US" sz="2400" dirty="0">
                <a:latin typeface="Aharoni" panose="02010803020104030203" pitchFamily="2" charset="-79"/>
                <a:cs typeface="Aharoni" panose="02010803020104030203" pitchFamily="2" charset="-79"/>
              </a:rPr>
              <a:t> </a:t>
            </a:r>
            <a:r>
              <a:rPr lang="en-US" dirty="0">
                <a:solidFill>
                  <a:schemeClr val="bg1">
                    <a:lumMod val="95000"/>
                    <a:lumOff val="5000"/>
                  </a:schemeClr>
                </a:solidFill>
                <a:latin typeface="Aharoni" panose="02010803020104030203" pitchFamily="2" charset="-79"/>
                <a:cs typeface="Aharoni" panose="02010803020104030203" pitchFamily="2" charset="-79"/>
              </a:rPr>
              <a:t>&amp;&amp;</a:t>
            </a:r>
            <a:endParaRPr lang="en-US" sz="2400" dirty="0">
              <a:solidFill>
                <a:schemeClr val="bg1">
                  <a:lumMod val="95000"/>
                  <a:lumOff val="5000"/>
                </a:schemeClr>
              </a:solidFill>
              <a:latin typeface="Aharoni" panose="02010803020104030203" pitchFamily="2" charset="-79"/>
              <a:cs typeface="Aharoni" panose="02010803020104030203" pitchFamily="2" charset="-79"/>
            </a:endParaRPr>
          </a:p>
          <a:p>
            <a:pPr marL="0" indent="0">
              <a:buNone/>
            </a:pPr>
            <a:r>
              <a:rPr lang="en-US" sz="2400" dirty="0">
                <a:solidFill>
                  <a:schemeClr val="bg1">
                    <a:lumMod val="95000"/>
                    <a:lumOff val="5000"/>
                  </a:schemeClr>
                </a:solidFill>
                <a:latin typeface="Aharoni" panose="02010803020104030203" pitchFamily="2" charset="-79"/>
                <a:cs typeface="Aharoni" panose="02010803020104030203" pitchFamily="2" charset="-79"/>
              </a:rPr>
              <a:t>DELIMITER</a:t>
            </a:r>
            <a:r>
              <a:rPr lang="en-US" sz="2400" dirty="0">
                <a:latin typeface="Aharoni" panose="02010803020104030203" pitchFamily="2" charset="-79"/>
                <a:cs typeface="Aharoni" panose="02010803020104030203" pitchFamily="2" charset="-79"/>
              </a:rPr>
              <a:t> ;</a:t>
            </a:r>
            <a:endParaRPr lang="en-IN" dirty="0">
              <a:latin typeface="Aharoni" panose="02010803020104030203" pitchFamily="2" charset="-79"/>
              <a:cs typeface="Aharoni" panose="02010803020104030203" pitchFamily="2" charset="-79"/>
            </a:endParaRPr>
          </a:p>
        </p:txBody>
      </p:sp>
      <p:pic>
        <p:nvPicPr>
          <p:cNvPr id="4" name="Google Shape;214;p1" descr="Logo&#10;&#10;Description automatically generated">
            <a:extLst>
              <a:ext uri="{FF2B5EF4-FFF2-40B4-BE49-F238E27FC236}">
                <a16:creationId xmlns:a16="http://schemas.microsoft.com/office/drawing/2014/main" id="{33D4D2A3-AD0B-2DE2-8F7C-9DB548FAA861}"/>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3941956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 calcmode="lin" valueType="num">
                                      <p:cBhvr additive="base">
                                        <p:cTn id="2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3">
                                            <p:txEl>
                                              <p:pRg st="6" end="6"/>
                                            </p:txEl>
                                          </p:spTgt>
                                        </p:tgtEl>
                                        <p:attrNameLst>
                                          <p:attrName>style.visibility</p:attrName>
                                        </p:attrNameLst>
                                      </p:cBhvr>
                                      <p:to>
                                        <p:strVal val="visible"/>
                                      </p:to>
                                    </p:set>
                                    <p:animEffect transition="in" filter="fade">
                                      <p:cBhvr>
                                        <p:cTn id="54" dur="1000"/>
                                        <p:tgtEl>
                                          <p:spTgt spid="3">
                                            <p:txEl>
                                              <p:pRg st="6" end="6"/>
                                            </p:txEl>
                                          </p:spTgt>
                                        </p:tgtEl>
                                      </p:cBhvr>
                                    </p:animEffect>
                                    <p:anim calcmode="lin" valueType="num">
                                      <p:cBhvr>
                                        <p:cTn id="5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5D084-7BC0-667D-8971-496BDE9463A5}"/>
              </a:ext>
            </a:extLst>
          </p:cNvPr>
          <p:cNvSpPr>
            <a:spLocks noGrp="1"/>
          </p:cNvSpPr>
          <p:nvPr>
            <p:ph type="title"/>
          </p:nvPr>
        </p:nvSpPr>
        <p:spPr/>
        <p:txBody>
          <a:bodyPr>
            <a:normAutofit/>
          </a:bodyPr>
          <a:lstStyle/>
          <a:p>
            <a:r>
              <a:rPr lang="en-US" sz="3200" b="1" dirty="0">
                <a:latin typeface="+mn-lt"/>
              </a:rPr>
              <a:t>V</a:t>
            </a:r>
            <a:r>
              <a:rPr lang="en-US" sz="3200" b="1" i="0" dirty="0">
                <a:effectLst/>
                <a:latin typeface="+mn-lt"/>
              </a:rPr>
              <a:t>arious parameters in the stored procedure </a:t>
            </a:r>
            <a:endParaRPr lang="en-IN" sz="3200" b="1" dirty="0">
              <a:latin typeface="+mn-lt"/>
            </a:endParaRPr>
          </a:p>
        </p:txBody>
      </p:sp>
      <p:sp>
        <p:nvSpPr>
          <p:cNvPr id="3" name="Content Placeholder 2">
            <a:extLst>
              <a:ext uri="{FF2B5EF4-FFF2-40B4-BE49-F238E27FC236}">
                <a16:creationId xmlns:a16="http://schemas.microsoft.com/office/drawing/2014/main" id="{357C1216-1795-CD29-603B-E367C57DD11E}"/>
              </a:ext>
            </a:extLst>
          </p:cNvPr>
          <p:cNvSpPr>
            <a:spLocks noGrp="1"/>
          </p:cNvSpPr>
          <p:nvPr>
            <p:ph idx="1"/>
          </p:nvPr>
        </p:nvSpPr>
        <p:spPr>
          <a:xfrm>
            <a:off x="680321" y="2336873"/>
            <a:ext cx="10487788" cy="4046172"/>
          </a:xfrm>
        </p:spPr>
        <p:txBody>
          <a:bodyPr/>
          <a:lstStyle/>
          <a:p>
            <a:pPr marL="0" indent="0">
              <a:buNone/>
            </a:pPr>
            <a:r>
              <a:rPr lang="en-IN" b="1" i="0" dirty="0">
                <a:solidFill>
                  <a:srgbClr val="222222"/>
                </a:solidFill>
                <a:effectLst/>
              </a:rPr>
              <a:t>  NAME &lt;name&gt;</a:t>
            </a:r>
          </a:p>
          <a:p>
            <a:pPr marL="0" indent="0">
              <a:buNone/>
            </a:pPr>
            <a:endParaRPr lang="en-IN" b="0" i="0" dirty="0">
              <a:solidFill>
                <a:srgbClr val="222222"/>
              </a:solidFill>
              <a:effectLst/>
              <a:latin typeface="Arial" panose="020B0604020202020204" pitchFamily="34" charset="0"/>
            </a:endParaRPr>
          </a:p>
          <a:p>
            <a:pPr marL="0" indent="0" algn="l">
              <a:buNone/>
            </a:pPr>
            <a:r>
              <a:rPr lang="en-US" b="0" i="0" dirty="0">
                <a:effectLst/>
              </a:rPr>
              <a:t>Specifies the name of the stored procedure.</a:t>
            </a:r>
          </a:p>
          <a:p>
            <a:pPr algn="l"/>
            <a:endParaRPr lang="en-US" b="0" i="0" dirty="0">
              <a:effectLst/>
              <a:latin typeface="Arial" panose="020B0604020202020204" pitchFamily="34" charset="0"/>
            </a:endParaRPr>
          </a:p>
          <a:p>
            <a:pPr algn="l"/>
            <a:r>
              <a:rPr lang="en-US" b="0" i="0" dirty="0">
                <a:effectLst/>
              </a:rPr>
              <a:t>The name must start with an alphabetic character and cannot contain spaces or special characters unless the entire identifier string is enclosed in double quotes (e.g. “My Procedure”). Identifiers enclosed in double quotes are also case-sensitive.</a:t>
            </a:r>
          </a:p>
          <a:p>
            <a:pPr algn="l"/>
            <a:endParaRPr lang="en-US" b="0" i="0" dirty="0">
              <a:solidFill>
                <a:srgbClr val="222222"/>
              </a:solidFill>
              <a:effectLst/>
              <a:latin typeface="Arial" panose="020B0604020202020204" pitchFamily="34" charset="0"/>
            </a:endParaRPr>
          </a:p>
          <a:p>
            <a:endParaRPr lang="en-IN" dirty="0"/>
          </a:p>
        </p:txBody>
      </p:sp>
      <p:pic>
        <p:nvPicPr>
          <p:cNvPr id="4" name="Google Shape;214;p1" descr="Logo&#10;&#10;Description automatically generated">
            <a:extLst>
              <a:ext uri="{FF2B5EF4-FFF2-40B4-BE49-F238E27FC236}">
                <a16:creationId xmlns:a16="http://schemas.microsoft.com/office/drawing/2014/main" id="{FDB0BB23-85F1-3704-4730-BAE408EE7046}"/>
              </a:ext>
            </a:extLst>
          </p:cNvPr>
          <p:cNvPicPr preferRelativeResize="0"/>
          <p:nvPr/>
        </p:nvPicPr>
        <p:blipFill rotWithShape="1">
          <a:blip r:embed="rId2">
            <a:alphaModFix/>
          </a:blip>
          <a:srcRect/>
          <a:stretch/>
        </p:blipFill>
        <p:spPr>
          <a:xfrm>
            <a:off x="10953748" y="5619748"/>
            <a:ext cx="1238252" cy="1238252"/>
          </a:xfrm>
          <a:prstGeom prst="rect">
            <a:avLst/>
          </a:prstGeom>
          <a:noFill/>
          <a:ln>
            <a:noFill/>
          </a:ln>
        </p:spPr>
      </p:pic>
    </p:spTree>
    <p:extLst>
      <p:ext uri="{BB962C8B-B14F-4D97-AF65-F5344CB8AC3E}">
        <p14:creationId xmlns:p14="http://schemas.microsoft.com/office/powerpoint/2010/main" val="4284684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circle(in)">
                                      <p:cBhvr>
                                        <p:cTn id="14" dur="20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wipe(down)">
                                      <p:cBhvr>
                                        <p:cTn id="2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4" name="Rectangle 13">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9E06443-9A5B-5542-5BCD-C7F5616D6D32}"/>
              </a:ext>
            </a:extLst>
          </p:cNvPr>
          <p:cNvSpPr>
            <a:spLocks noGrp="1"/>
          </p:cNvSpPr>
          <p:nvPr>
            <p:ph type="title"/>
          </p:nvPr>
        </p:nvSpPr>
        <p:spPr>
          <a:xfrm>
            <a:off x="129209" y="753228"/>
            <a:ext cx="4687235" cy="1080938"/>
          </a:xfrm>
        </p:spPr>
        <p:txBody>
          <a:bodyPr>
            <a:normAutofit/>
          </a:bodyPr>
          <a:lstStyle/>
          <a:p>
            <a:r>
              <a:rPr lang="en-US" sz="4000" b="1" dirty="0"/>
              <a:t>CONTINUE…</a:t>
            </a:r>
            <a:endParaRPr lang="en-IN" sz="4000" b="1" dirty="0"/>
          </a:p>
        </p:txBody>
      </p:sp>
      <p:pic>
        <p:nvPicPr>
          <p:cNvPr id="18" name="Picture 17">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213363F4-AC69-BA93-DC9B-1124C1B3B925}"/>
              </a:ext>
            </a:extLst>
          </p:cNvPr>
          <p:cNvSpPr>
            <a:spLocks noGrp="1"/>
          </p:cNvSpPr>
          <p:nvPr>
            <p:ph idx="1"/>
          </p:nvPr>
        </p:nvSpPr>
        <p:spPr>
          <a:xfrm>
            <a:off x="129209" y="2336872"/>
            <a:ext cx="4412974" cy="4401858"/>
          </a:xfrm>
        </p:spPr>
        <p:txBody>
          <a:bodyPr>
            <a:normAutofit/>
          </a:bodyPr>
          <a:lstStyle/>
          <a:p>
            <a:pPr marL="0" indent="0">
              <a:buNone/>
            </a:pPr>
            <a:r>
              <a:rPr lang="en-US" sz="2000" b="1" i="0" dirty="0">
                <a:solidFill>
                  <a:schemeClr val="bg1"/>
                </a:solidFill>
                <a:effectLst/>
              </a:rPr>
              <a:t>INPUT PARAMETERS ( [ &lt;</a:t>
            </a:r>
            <a:r>
              <a:rPr lang="en-US" sz="2000" b="1" i="0" dirty="0" err="1">
                <a:solidFill>
                  <a:schemeClr val="bg1"/>
                </a:solidFill>
                <a:effectLst/>
              </a:rPr>
              <a:t>arg_name</a:t>
            </a:r>
            <a:r>
              <a:rPr lang="en-US" sz="2000" b="1" i="0" dirty="0">
                <a:solidFill>
                  <a:schemeClr val="bg1"/>
                </a:solidFill>
                <a:effectLst/>
              </a:rPr>
              <a:t>&gt; &lt;</a:t>
            </a:r>
            <a:r>
              <a:rPr lang="en-US" sz="2000" b="1" i="0" dirty="0" err="1">
                <a:solidFill>
                  <a:schemeClr val="bg1"/>
                </a:solidFill>
                <a:effectLst/>
              </a:rPr>
              <a:t>arg_data_type</a:t>
            </a:r>
            <a:r>
              <a:rPr lang="en-US" sz="2000" b="1" i="0" dirty="0">
                <a:solidFill>
                  <a:schemeClr val="bg1"/>
                </a:solidFill>
                <a:effectLst/>
              </a:rPr>
              <a:t>&gt; ] [ , … ] )</a:t>
            </a:r>
          </a:p>
          <a:p>
            <a:pPr marL="0" indent="0">
              <a:buNone/>
            </a:pPr>
            <a:endParaRPr lang="en-US" sz="1400" b="1" i="0" dirty="0">
              <a:effectLst/>
              <a:latin typeface="Arial" panose="020B0604020202020204" pitchFamily="34" charset="0"/>
            </a:endParaRPr>
          </a:p>
          <a:p>
            <a:pPr marL="0" indent="0">
              <a:buNone/>
            </a:pPr>
            <a:r>
              <a:rPr lang="en-US" sz="1800" b="0" i="0" dirty="0">
                <a:effectLst/>
              </a:rPr>
              <a:t>A Stored Procedure can be built which takes one or more arguments as input parameters or even without any input parameters.</a:t>
            </a:r>
          </a:p>
          <a:p>
            <a:pPr marL="0" indent="0">
              <a:buNone/>
            </a:pPr>
            <a:endParaRPr lang="en-US" sz="1800" b="0" i="0" dirty="0">
              <a:effectLst/>
            </a:endParaRPr>
          </a:p>
          <a:p>
            <a:pPr>
              <a:buFont typeface="Arial" panose="020B0604020202020204" pitchFamily="34" charset="0"/>
              <a:buChar char="•"/>
            </a:pPr>
            <a:r>
              <a:rPr lang="en-US" sz="1800" b="0" i="0" dirty="0">
                <a:effectLst/>
              </a:rPr>
              <a:t>The &lt;</a:t>
            </a:r>
            <a:r>
              <a:rPr lang="en-US" sz="1800" b="0" i="0" dirty="0" err="1">
                <a:effectLst/>
              </a:rPr>
              <a:t>arg_name</a:t>
            </a:r>
            <a:r>
              <a:rPr lang="en-US" sz="1800" b="0" i="0" dirty="0">
                <a:effectLst/>
              </a:rPr>
              <a:t>&gt; specifies the name of the input argument.</a:t>
            </a:r>
          </a:p>
          <a:p>
            <a:pPr>
              <a:buFont typeface="Arial" panose="020B0604020202020204" pitchFamily="34" charset="0"/>
              <a:buChar char="•"/>
            </a:pPr>
            <a:endParaRPr lang="en-US" sz="1800" b="0" i="0" dirty="0">
              <a:effectLst/>
            </a:endParaRPr>
          </a:p>
          <a:p>
            <a:pPr>
              <a:buFont typeface="Arial" panose="020B0604020202020204" pitchFamily="34" charset="0"/>
              <a:buChar char="•"/>
            </a:pPr>
            <a:r>
              <a:rPr lang="en-US" sz="1800" b="0" i="0" dirty="0">
                <a:effectLst/>
              </a:rPr>
              <a:t>The &lt;</a:t>
            </a:r>
            <a:r>
              <a:rPr lang="en-US" sz="1800" b="0" i="0" dirty="0" err="1">
                <a:effectLst/>
              </a:rPr>
              <a:t>arg_data_type</a:t>
            </a:r>
            <a:r>
              <a:rPr lang="en-US" sz="1800" b="0" i="0" dirty="0">
                <a:effectLst/>
              </a:rPr>
              <a:t>&gt; specifies the SQL data type of the input argument.</a:t>
            </a:r>
          </a:p>
          <a:p>
            <a:pPr marL="0" indent="0">
              <a:buNone/>
            </a:pPr>
            <a:endParaRPr lang="en-US" sz="1400" b="0" i="0" dirty="0">
              <a:effectLst/>
              <a:latin typeface="Arial" panose="020B0604020202020204" pitchFamily="34" charset="0"/>
            </a:endParaRPr>
          </a:p>
          <a:p>
            <a:endParaRPr lang="en-IN" sz="1400" dirty="0"/>
          </a:p>
        </p:txBody>
      </p:sp>
      <p:pic>
        <p:nvPicPr>
          <p:cNvPr id="5" name="Picture 4" descr="A screenshot of a computer&#10;&#10;Description automatically generated with medium confidence">
            <a:extLst>
              <a:ext uri="{FF2B5EF4-FFF2-40B4-BE49-F238E27FC236}">
                <a16:creationId xmlns:a16="http://schemas.microsoft.com/office/drawing/2014/main" id="{9DF4C7F7-53EA-4D1A-C06D-EF9768B6A292}"/>
              </a:ext>
            </a:extLst>
          </p:cNvPr>
          <p:cNvPicPr>
            <a:picLocks noChangeAspect="1"/>
          </p:cNvPicPr>
          <p:nvPr/>
        </p:nvPicPr>
        <p:blipFill>
          <a:blip r:embed="rId4"/>
          <a:stretch>
            <a:fillRect/>
          </a:stretch>
        </p:blipFill>
        <p:spPr>
          <a:xfrm>
            <a:off x="5276090" y="2276983"/>
            <a:ext cx="6269479" cy="2304033"/>
          </a:xfrm>
          <a:prstGeom prst="rect">
            <a:avLst/>
          </a:prstGeom>
          <a:ln>
            <a:noFill/>
          </a:ln>
          <a:effectLst>
            <a:outerShdw blurRad="76200" dist="63500" dir="5040000" algn="tl" rotWithShape="0">
              <a:srgbClr val="000000">
                <a:alpha val="41000"/>
              </a:srgbClr>
            </a:outerShdw>
          </a:effectLst>
        </p:spPr>
      </p:pic>
      <p:pic>
        <p:nvPicPr>
          <p:cNvPr id="4" name="Google Shape;214;p1" descr="Logo&#10;&#10;Description automatically generated">
            <a:extLst>
              <a:ext uri="{FF2B5EF4-FFF2-40B4-BE49-F238E27FC236}">
                <a16:creationId xmlns:a16="http://schemas.microsoft.com/office/drawing/2014/main" id="{232CB25A-C8A6-2BBE-142C-B0101A68B71F}"/>
              </a:ext>
            </a:extLst>
          </p:cNvPr>
          <p:cNvPicPr preferRelativeResize="0"/>
          <p:nvPr/>
        </p:nvPicPr>
        <p:blipFill rotWithShape="1">
          <a:blip r:embed="rId5">
            <a:alphaModFix/>
          </a:blip>
          <a:srcRect/>
          <a:stretch/>
        </p:blipFill>
        <p:spPr>
          <a:xfrm>
            <a:off x="10926443" y="5601450"/>
            <a:ext cx="1238252" cy="1238252"/>
          </a:xfrm>
          <a:prstGeom prst="rect">
            <a:avLst/>
          </a:prstGeom>
          <a:noFill/>
          <a:ln>
            <a:noFill/>
          </a:ln>
        </p:spPr>
      </p:pic>
    </p:spTree>
    <p:extLst>
      <p:ext uri="{BB962C8B-B14F-4D97-AF65-F5344CB8AC3E}">
        <p14:creationId xmlns:p14="http://schemas.microsoft.com/office/powerpoint/2010/main" val="1270549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heel(1)">
                                      <p:cBhvr>
                                        <p:cTn id="22" dur="20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1000"/>
                                        <p:tgtEl>
                                          <p:spTgt spid="3">
                                            <p:txEl>
                                              <p:pRg st="6" end="6"/>
                                            </p:txEl>
                                          </p:spTgt>
                                        </p:tgtEl>
                                      </p:cBhvr>
                                    </p:animEffect>
                                    <p:anim calcmode="lin" valueType="num">
                                      <p:cBhvr>
                                        <p:cTn id="3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3E14B9E1-7F97-4662-8FB1-AC5A81D5A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913FBCD-4DF7-4ECF-9257-7B99D5499325}">
  <ds:schemaRefs>
    <ds:schemaRef ds:uri="http://schemas.microsoft.com/sharepoint/v3/contenttype/forms"/>
  </ds:schemaRefs>
</ds:datastoreItem>
</file>

<file path=customXml/itemProps3.xml><?xml version="1.0" encoding="utf-8"?>
<ds:datastoreItem xmlns:ds="http://schemas.openxmlformats.org/officeDocument/2006/customXml" ds:itemID="{FE0B8658-DE86-42E1-9D01-970FE6B6ABA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Berlin design</Template>
  <TotalTime>396</TotalTime>
  <Words>1731</Words>
  <Application>Microsoft Office PowerPoint</Application>
  <PresentationFormat>Widescreen</PresentationFormat>
  <Paragraphs>181</Paragraphs>
  <Slides>27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Aharoni</vt:lpstr>
      <vt:lpstr>Arial</vt:lpstr>
      <vt:lpstr>Calibri</vt:lpstr>
      <vt:lpstr>inherit</vt:lpstr>
      <vt:lpstr>Roboto</vt:lpstr>
      <vt:lpstr>Trebuchet MS</vt:lpstr>
      <vt:lpstr>ui-monospace</vt:lpstr>
      <vt:lpstr>Berlin</vt:lpstr>
      <vt:lpstr>STORE PROCEDURE</vt:lpstr>
      <vt:lpstr>WHAT IS THE STORE PROCEDURE</vt:lpstr>
      <vt:lpstr>What are the Benefits of using a Stored Procedure in SQL?</vt:lpstr>
      <vt:lpstr>CONTINUE…</vt:lpstr>
      <vt:lpstr>SYNTAX IN SNOWFLAKE</vt:lpstr>
      <vt:lpstr>SYNTAX IN SNOWFLAKE</vt:lpstr>
      <vt:lpstr>SYNTAX IN MYSQL</vt:lpstr>
      <vt:lpstr>Various parameters in the stored procedure </vt:lpstr>
      <vt:lpstr>CONTINUE…</vt:lpstr>
      <vt:lpstr>CONTINUE…</vt:lpstr>
      <vt:lpstr>CONTINUE…</vt:lpstr>
      <vt:lpstr>CONTINUE…</vt:lpstr>
      <vt:lpstr>Understanding various sections in Stored Procedure Body</vt:lpstr>
      <vt:lpstr>CONTINUE…</vt:lpstr>
      <vt:lpstr>CONTINUE…</vt:lpstr>
      <vt:lpstr>Creating a Stored Procedure in Snowflake</vt:lpstr>
      <vt:lpstr>CONTINUE…</vt:lpstr>
      <vt:lpstr>Let us break down each block of the stored procedure below to understand better</vt:lpstr>
      <vt:lpstr>Creating a Stored Procedure with Input Parameters</vt:lpstr>
      <vt:lpstr>CONTINUE…</vt:lpstr>
      <vt:lpstr>CONTINUE…</vt:lpstr>
      <vt:lpstr>Calling a Stored Procedure in Snowflake</vt:lpstr>
      <vt:lpstr>CONTINUE…</vt:lpstr>
      <vt:lpstr>CONTINUE…</vt:lpstr>
      <vt:lpstr>Usage Notes</vt:lpstr>
      <vt:lpstr>Drawbacks of Using Stored Procedures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STORE PROCEDURE</dc:title>
  <dc:creator>Satyam Patel</dc:creator>
  <cp:lastModifiedBy>Anand Jha</cp:lastModifiedBy>
  <cp:revision>8</cp:revision>
  <dcterms:created xsi:type="dcterms:W3CDTF">2023-03-17T16:31:57Z</dcterms:created>
  <dcterms:modified xsi:type="dcterms:W3CDTF">2023-04-26T17:57:34Z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defa4170-0d19-0005-0004-bc88714345d2_Enabled">
    <vt:lpwstr>true</vt:lpwstr>
  </property>
  <property fmtid="{D5CDD505-2E9C-101B-9397-08002B2CF9AE}" pid="4" name="MSIP_Label_defa4170-0d19-0005-0004-bc88714345d2_SetDate">
    <vt:lpwstr>2023-03-17T17:47:19Z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bb7e44bd-78e7-43b6-aa1c-72ca4a5e8d01</vt:lpwstr>
  </property>
  <property fmtid="{D5CDD505-2E9C-101B-9397-08002B2CF9AE}" pid="8" name="MSIP_Label_defa4170-0d19-0005-0004-bc88714345d2_ActionId">
    <vt:lpwstr>a0b96ffc-456f-4dfc-8168-d22e3025da37</vt:lpwstr>
  </property>
  <property fmtid="{D5CDD505-2E9C-101B-9397-08002B2CF9AE}" pid="9" name="MSIP_Label_defa4170-0d19-0005-0004-bc88714345d2_ContentBits">
    <vt:lpwstr>0</vt:lpwstr>
  </property>
</Properties>
</file>

<file path=docProps/thumbnail.jpeg>
</file>